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  <p:sldMasterId id="2147483660" r:id="rId2"/>
    <p:sldMasterId id="2147483672" r:id="rId3"/>
    <p:sldMasterId id="2147483684" r:id="rId4"/>
    <p:sldMasterId id="2147483688" r:id="rId5"/>
    <p:sldMasterId id="2147483696" r:id="rId6"/>
  </p:sldMasterIdLst>
  <p:notesMasterIdLst>
    <p:notesMasterId r:id="rId24"/>
  </p:notesMasterIdLst>
  <p:handoutMasterIdLst>
    <p:handoutMasterId r:id="rId25"/>
  </p:handoutMasterIdLst>
  <p:sldIdLst>
    <p:sldId id="1246" r:id="rId7"/>
    <p:sldId id="1255" r:id="rId8"/>
    <p:sldId id="1249" r:id="rId9"/>
    <p:sldId id="1250" r:id="rId10"/>
    <p:sldId id="1251" r:id="rId11"/>
    <p:sldId id="1252" r:id="rId12"/>
    <p:sldId id="1253" r:id="rId13"/>
    <p:sldId id="1254" r:id="rId14"/>
    <p:sldId id="1256" r:id="rId15"/>
    <p:sldId id="1257" r:id="rId16"/>
    <p:sldId id="1258" r:id="rId17"/>
    <p:sldId id="1272" r:id="rId18"/>
    <p:sldId id="1259" r:id="rId19"/>
    <p:sldId id="1260" r:id="rId20"/>
    <p:sldId id="1263" r:id="rId21"/>
    <p:sldId id="1318" r:id="rId22"/>
    <p:sldId id="1273" r:id="rId23"/>
  </p:sldIdLst>
  <p:sldSz cx="9144000" cy="6858000" type="screen4x3"/>
  <p:notesSz cx="6797675" cy="99266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Times New Roman" panose="02020603050405020304" pitchFamily="18" charset="0"/>
        <a:ea typeface="Gulim" panose="020B0600000101010101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Times New Roman" panose="02020603050405020304" pitchFamily="18" charset="0"/>
        <a:ea typeface="Gulim" panose="020B0600000101010101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Times New Roman" panose="02020603050405020304" pitchFamily="18" charset="0"/>
        <a:ea typeface="Gulim" panose="020B0600000101010101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Times New Roman" panose="02020603050405020304" pitchFamily="18" charset="0"/>
        <a:ea typeface="Gulim" panose="020B0600000101010101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Times New Roman" panose="02020603050405020304" pitchFamily="18" charset="0"/>
        <a:ea typeface="Gulim" panose="020B0600000101010101" charset="-127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Times New Roman" panose="02020603050405020304" pitchFamily="18" charset="0"/>
        <a:ea typeface="Gulim" panose="020B0600000101010101" charset="-127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Times New Roman" panose="02020603050405020304" pitchFamily="18" charset="0"/>
        <a:ea typeface="Gulim" panose="020B0600000101010101" charset="-127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Times New Roman" panose="02020603050405020304" pitchFamily="18" charset="0"/>
        <a:ea typeface="Gulim" panose="020B0600000101010101" charset="-127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Times New Roman" panose="02020603050405020304" pitchFamily="18" charset="0"/>
        <a:ea typeface="Gulim" panose="020B0600000101010101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92">
          <p15:clr>
            <a:srgbClr val="A4A3A4"/>
          </p15:clr>
        </p15:guide>
        <p15:guide id="2" pos="2084">
          <p15:clr>
            <a:srgbClr val="A4A3A4"/>
          </p15:clr>
        </p15:guide>
        <p15:guide id="3" pos="5662">
          <p15:clr>
            <a:srgbClr val="A4A3A4"/>
          </p15:clr>
        </p15:guide>
        <p15:guide id="4" pos="1473">
          <p15:clr>
            <a:srgbClr val="A4A3A4"/>
          </p15:clr>
        </p15:guide>
        <p15:guide id="5" pos="3912">
          <p15:clr>
            <a:srgbClr val="A4A3A4"/>
          </p15:clr>
        </p15:guide>
        <p15:guide id="6" pos="4064">
          <p15:clr>
            <a:srgbClr val="A4A3A4"/>
          </p15:clr>
        </p15:guide>
        <p15:guide id="7" pos="3116">
          <p15:clr>
            <a:srgbClr val="A4A3A4"/>
          </p15:clr>
        </p15:guide>
        <p15:guide id="8" pos="2356">
          <p15:clr>
            <a:srgbClr val="A4A3A4"/>
          </p15:clr>
        </p15:guide>
        <p15:guide id="9" orient="horz" pos="22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4E3"/>
    <a:srgbClr val="DCE6F2"/>
    <a:srgbClr val="C00000"/>
    <a:srgbClr val="808080"/>
    <a:srgbClr val="0000FF"/>
    <a:srgbClr val="CC0000"/>
    <a:srgbClr val="FFFF00"/>
    <a:srgbClr val="FFFF66"/>
    <a:srgbClr val="3B495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6429" autoAdjust="0"/>
  </p:normalViewPr>
  <p:slideViewPr>
    <p:cSldViewPr>
      <p:cViewPr>
        <p:scale>
          <a:sx n="100" d="100"/>
          <a:sy n="100" d="100"/>
        </p:scale>
        <p:origin x="2083" y="466"/>
      </p:cViewPr>
      <p:guideLst>
        <p:guide pos="492"/>
        <p:guide pos="2084"/>
        <p:guide pos="5662"/>
        <p:guide pos="1473"/>
        <p:guide pos="3912"/>
        <p:guide pos="4064"/>
        <p:guide pos="3116"/>
        <p:guide pos="2356"/>
        <p:guide orient="horz" pos="22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-4062"/>
    </p:cViewPr>
  </p:sorterViewPr>
  <p:notesViewPr>
    <p:cSldViewPr>
      <p:cViewPr varScale="1">
        <p:scale>
          <a:sx n="79" d="100"/>
          <a:sy n="79" d="100"/>
        </p:scale>
        <p:origin x="3954" y="10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2946400" cy="49680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377" tIns="45685" rIns="91377" bIns="45685" numCol="1" anchor="t" anchorCtr="0" compatLnSpc="1"/>
          <a:lstStyle>
            <a:lvl1pPr algn="l">
              <a:spcBef>
                <a:spcPct val="0"/>
              </a:spcBef>
              <a:defRPr sz="1200"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3"/>
            <a:ext cx="2946400" cy="49680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377" tIns="45685" rIns="91377" bIns="45685" numCol="1" anchor="t" anchorCtr="0" compatLnSpc="1"/>
          <a:lstStyle>
            <a:lvl1pPr algn="r">
              <a:spcBef>
                <a:spcPct val="0"/>
              </a:spcBef>
              <a:defRPr sz="1200"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834"/>
            <a:ext cx="2946400" cy="49680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377" tIns="45685" rIns="91377" bIns="45685" numCol="1" anchor="b" anchorCtr="0" compatLnSpc="1"/>
          <a:lstStyle>
            <a:lvl1pPr algn="l">
              <a:spcBef>
                <a:spcPct val="0"/>
              </a:spcBef>
              <a:defRPr sz="1200"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834"/>
            <a:ext cx="2946400" cy="49680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377" tIns="45685" rIns="91377" bIns="45685" numCol="1" anchor="b" anchorCtr="0" compatLnSpc="1"/>
          <a:lstStyle>
            <a:lvl1pPr algn="r">
              <a:spcBef>
                <a:spcPct val="0"/>
              </a:spcBef>
              <a:defRPr sz="1200"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fld id="{05A291A6-5E9B-4E61-936C-943BCAB9B9A9}" type="slidenum">
              <a:rPr lang="en-US" altLang="ko-KR"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965408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2946400" cy="49680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spcBef>
                <a:spcPct val="0"/>
              </a:spcBef>
              <a:defRPr sz="1200"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7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3"/>
            <a:ext cx="2946400" cy="49680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spcBef>
                <a:spcPct val="0"/>
              </a:spcBef>
              <a:defRPr sz="1200"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77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5713"/>
            <a:ext cx="5438775" cy="446651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77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spcBef>
                <a:spcPct val="0"/>
              </a:spcBef>
              <a:defRPr sz="1200"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7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spcBef>
                <a:spcPct val="0"/>
              </a:spcBef>
              <a:defRPr sz="1200"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fld id="{F0D37116-B397-4979-800D-0D63DD48C570}" type="slidenum">
              <a:rPr lang="en-US" altLang="ko-KR"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21981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62000"/>
            <a:ext cx="4978400" cy="3733800"/>
          </a:xfrm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3646"/>
            <a:ext cx="4953000" cy="4496669"/>
          </a:xfrm>
          <a:noFill/>
        </p:spPr>
        <p:txBody>
          <a:bodyPr/>
          <a:lstStyle/>
          <a:p>
            <a:pPr eaLnBrk="1" hangingPunct="1"/>
            <a:endParaRPr lang="ko-KR" altLang="ko-KR" smtClean="0">
              <a:latin typeface="Gulim" panose="020B0600000101010101" charset="-127"/>
              <a:ea typeface="Gulim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2611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Title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변경 필요  </a:t>
            </a:r>
            <a:r>
              <a:rPr lang="en-US" altLang="ko-KR" baseline="0" dirty="0" smtClean="0">
                <a:sym typeface="Wingdings" panose="05000000000000000000" pitchFamily="2" charset="2"/>
              </a:rPr>
              <a:t>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5690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131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9652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9585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6134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0002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4777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9393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913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hasCustomPrompt="1"/>
          </p:nvPr>
        </p:nvSpPr>
        <p:spPr>
          <a:xfrm>
            <a:off x="6781800" y="73025"/>
            <a:ext cx="2209800" cy="60531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" y="73025"/>
            <a:ext cx="6477000" cy="60531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52400" y="73025"/>
            <a:ext cx="8839200" cy="635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52400" y="73025"/>
            <a:ext cx="8839200" cy="635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52400" y="73025"/>
            <a:ext cx="8839200" cy="635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 t="3236" b="3162"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52400" y="73025"/>
            <a:ext cx="8839200" cy="635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hasCustomPrompt="1"/>
          </p:nvPr>
        </p:nvSpPr>
        <p:spPr>
          <a:xfrm>
            <a:off x="6781800" y="73025"/>
            <a:ext cx="2209800" cy="60531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" y="73025"/>
            <a:ext cx="6477000" cy="60531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r>
              <a:rPr lang="en-US" altLang="ko-KR" sz="1800" smtClean="0">
                <a:solidFill>
                  <a:srgbClr val="000000"/>
                </a:solidFill>
              </a:rPr>
              <a:t>1</a:t>
            </a: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fld id="{159E39D2-CEA3-4273-AB49-BE5A13099ABA}" type="slidenum">
              <a:rPr lang="en-US" altLang="ko-KR" sz="1800">
                <a:solidFill>
                  <a:srgbClr val="000000"/>
                </a:solidFill>
              </a:rPr>
              <a:t>‹#›</a:t>
            </a:fld>
            <a:endParaRPr lang="en-US" altLang="ko-K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r>
              <a:rPr lang="en-US" altLang="ko-KR" sz="1800" smtClean="0">
                <a:solidFill>
                  <a:srgbClr val="000000"/>
                </a:solidFill>
              </a:rPr>
              <a:t>1</a:t>
            </a: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fld id="{F47E1F49-ECF1-4EE6-9775-A7F32626535D}" type="slidenum">
              <a:rPr lang="en-US" altLang="ko-KR" sz="1800">
                <a:solidFill>
                  <a:srgbClr val="000000"/>
                </a:solidFill>
              </a:rPr>
              <a:t>‹#›</a:t>
            </a:fld>
            <a:endParaRPr lang="en-US" altLang="ko-K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r>
              <a:rPr lang="en-US" altLang="ko-KR" sz="1800" smtClean="0">
                <a:solidFill>
                  <a:srgbClr val="000000"/>
                </a:solidFill>
              </a:rPr>
              <a:t>1</a:t>
            </a: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fld id="{53397B6E-2413-4F6F-BE0F-7083BE700FA4}" type="slidenum">
              <a:rPr lang="en-US" altLang="ko-KR" sz="1800">
                <a:solidFill>
                  <a:srgbClr val="000000"/>
                </a:solidFill>
              </a:rPr>
              <a:t>‹#›</a:t>
            </a:fld>
            <a:endParaRPr lang="en-US" altLang="ko-K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r>
              <a:rPr lang="en-US" altLang="ko-KR" sz="1800" smtClean="0">
                <a:solidFill>
                  <a:srgbClr val="000000"/>
                </a:solidFill>
              </a:rPr>
              <a:t>1</a:t>
            </a: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fld id="{0DA1C41F-E5C8-493D-A082-E27C83BF9705}" type="slidenum">
              <a:rPr lang="en-US" altLang="ko-KR" sz="1800">
                <a:solidFill>
                  <a:srgbClr val="000000"/>
                </a:solidFill>
              </a:rPr>
              <a:t>‹#›</a:t>
            </a:fld>
            <a:endParaRPr lang="en-US" altLang="ko-K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r>
              <a:rPr lang="en-US" altLang="ko-KR" sz="1800" smtClean="0">
                <a:solidFill>
                  <a:srgbClr val="000000"/>
                </a:solidFill>
              </a:rPr>
              <a:t>1</a:t>
            </a: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fld id="{FB1F3B28-3FCB-4556-B25E-F9803BE2CD83}" type="slidenum">
              <a:rPr lang="en-US" altLang="ko-KR" sz="1800">
                <a:solidFill>
                  <a:srgbClr val="000000"/>
                </a:solidFill>
              </a:rPr>
              <a:t>‹#›</a:t>
            </a:fld>
            <a:endParaRPr lang="en-US" altLang="ko-K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r>
              <a:rPr lang="en-US" altLang="ko-KR" sz="1800" smtClean="0">
                <a:solidFill>
                  <a:srgbClr val="000000"/>
                </a:solidFill>
              </a:rPr>
              <a:t>1</a:t>
            </a: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fld id="{35C34319-FF28-47AF-84D6-32CE5FD9F136}" type="slidenum">
              <a:rPr lang="en-US" altLang="ko-KR" sz="1800">
                <a:solidFill>
                  <a:srgbClr val="000000"/>
                </a:solidFill>
              </a:rPr>
              <a:t>‹#›</a:t>
            </a:fld>
            <a:endParaRPr lang="en-US" altLang="ko-K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r>
              <a:rPr lang="en-US" altLang="ko-KR" sz="1800" smtClean="0">
                <a:solidFill>
                  <a:srgbClr val="000000"/>
                </a:solidFill>
              </a:rPr>
              <a:t>1</a:t>
            </a: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fld id="{F2ED6B7B-1E1A-42F1-8948-94DE8CDF9754}" type="slidenum">
              <a:rPr lang="en-US" altLang="ko-KR" sz="1800">
                <a:solidFill>
                  <a:srgbClr val="000000"/>
                </a:solidFill>
              </a:rPr>
              <a:t>‹#›</a:t>
            </a:fld>
            <a:endParaRPr lang="en-US" altLang="ko-K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r>
              <a:rPr lang="en-US" altLang="ko-KR" sz="1800" smtClean="0">
                <a:solidFill>
                  <a:srgbClr val="000000"/>
                </a:solidFill>
              </a:rPr>
              <a:t>1</a:t>
            </a: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fld id="{1B252E3B-9579-4EE5-88AD-E9D30CC1391A}" type="slidenum">
              <a:rPr lang="en-US" altLang="ko-KR" sz="1800">
                <a:solidFill>
                  <a:srgbClr val="000000"/>
                </a:solidFill>
              </a:rPr>
              <a:t>‹#›</a:t>
            </a:fld>
            <a:endParaRPr lang="en-US" altLang="ko-K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r>
              <a:rPr lang="en-US" altLang="ko-KR" sz="1800" smtClean="0">
                <a:solidFill>
                  <a:srgbClr val="000000"/>
                </a:solidFill>
              </a:rPr>
              <a:t>1</a:t>
            </a: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fld id="{AA8D9AE2-C747-420D-AA9D-890E889D1FF1}" type="slidenum">
              <a:rPr lang="en-US" altLang="ko-KR" sz="1800">
                <a:solidFill>
                  <a:srgbClr val="000000"/>
                </a:solidFill>
              </a:rPr>
              <a:t>‹#›</a:t>
            </a:fld>
            <a:endParaRPr lang="en-US" altLang="ko-K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r>
              <a:rPr lang="en-US" altLang="ko-KR" sz="1800" smtClean="0">
                <a:solidFill>
                  <a:srgbClr val="000000"/>
                </a:solidFill>
              </a:rPr>
              <a:t>1</a:t>
            </a: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fld id="{3339C68E-D5E6-4057-9A3B-62DF14B5438D}" type="slidenum">
              <a:rPr lang="en-US" altLang="ko-KR" sz="1800">
                <a:solidFill>
                  <a:srgbClr val="000000"/>
                </a:solidFill>
              </a:rPr>
              <a:t>‹#›</a:t>
            </a:fld>
            <a:endParaRPr lang="en-US" altLang="ko-K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r>
              <a:rPr lang="en-US" altLang="ko-KR" sz="1800" smtClean="0">
                <a:solidFill>
                  <a:srgbClr val="000000"/>
                </a:solidFill>
              </a:rPr>
              <a:t>1</a:t>
            </a:r>
            <a:endParaRPr lang="en-US" altLang="ko-KR" sz="1800" dirty="0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charset="-127"/>
                <a:ea typeface="Gulim" panose="020B0600000101010101" charset="-127"/>
              </a:defRPr>
            </a:lvl1pPr>
          </a:lstStyle>
          <a:p>
            <a:pPr>
              <a:defRPr/>
            </a:pPr>
            <a:fld id="{8647744E-6556-4068-A97E-0B803AEBE73E}" type="slidenum">
              <a:rPr lang="en-US" altLang="ko-KR" sz="1800">
                <a:solidFill>
                  <a:srgbClr val="000000"/>
                </a:solidFill>
              </a:rPr>
              <a:t>‹#›</a:t>
            </a:fld>
            <a:endParaRPr lang="en-US" altLang="ko-KR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ko-KR" smtClean="0">
                <a:solidFill>
                  <a:prstClr val="black"/>
                </a:solidFill>
              </a:rPr>
              <a:t>1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fld id="{3D70BB72-4530-4C02-931B-FE14FCDDC922}" type="slidenum">
              <a:rPr lang="ko-KR" altLang="en-US" smtClean="0">
                <a:solidFill>
                  <a:prstClr val="black"/>
                </a:solidFill>
              </a:r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2"/>
          <p:cNvSpPr>
            <a:spLocks noGrp="1"/>
          </p:cNvSpPr>
          <p:nvPr>
            <p:ph type="body" sz="quarter" idx="14" hasCustomPrompt="1"/>
          </p:nvPr>
        </p:nvSpPr>
        <p:spPr>
          <a:xfrm>
            <a:off x="413148" y="981075"/>
            <a:ext cx="8317706" cy="431800"/>
          </a:xfrm>
          <a:prstGeom prst="rect">
            <a:avLst/>
          </a:prstGeom>
        </p:spPr>
        <p:txBody>
          <a:bodyPr lIns="0">
            <a:noAutofit/>
          </a:bodyPr>
          <a:lstStyle>
            <a:lvl1pPr indent="0"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ko-KR" dirty="0" smtClean="0"/>
              <a:t>Click to edit slide subtitle style</a:t>
            </a:r>
            <a:endParaRPr lang="ko-KR" alt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148" y="404814"/>
            <a:ext cx="8317706" cy="4924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altLang="ko-KR" dirty="0" smtClean="0"/>
              <a:t>Click to edit slide title style</a:t>
            </a:r>
            <a:endParaRPr lang="ko-KR" alt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idx="1" hasCustomPrompt="1"/>
          </p:nvPr>
        </p:nvSpPr>
        <p:spPr>
          <a:xfrm>
            <a:off x="413148" y="1700214"/>
            <a:ext cx="8317706" cy="43926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5"/>
          </p:nvPr>
        </p:nvSpPr>
        <p:spPr>
          <a:xfrm>
            <a:off x="6137673" y="6268720"/>
            <a:ext cx="2593181" cy="200055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lang="ko-KR" altLang="en-US" smtClean="0"/>
            </a:lvl1pPr>
          </a:lstStyle>
          <a:p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6"/>
          </p:nvPr>
        </p:nvSpPr>
        <p:spPr>
          <a:xfrm>
            <a:off x="413148" y="6268720"/>
            <a:ext cx="5455443" cy="200055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lang="ko-KR" altLang="en-US"/>
            </a:lvl1pPr>
          </a:lstStyle>
          <a:p>
            <a:r>
              <a:rPr lang="en-US" altLang="zh-CN" smtClean="0">
                <a:solidFill>
                  <a:prstClr val="black"/>
                </a:solidFill>
              </a:rPr>
              <a:t>1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7"/>
          </p:nvPr>
        </p:nvSpPr>
        <p:spPr>
          <a:xfrm>
            <a:off x="6137673" y="6427766"/>
            <a:ext cx="2593181" cy="200055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>
              <a:defRPr lang="ko-KR" altLang="en-US" smtClean="0"/>
            </a:lvl1pPr>
          </a:lstStyle>
          <a:p>
            <a:fld id="{061B9D5B-75F4-4A99-8DD3-16E60A8728FF}" type="slidenum">
              <a:rPr lang="en-US" altLang="ko-KR">
                <a:solidFill>
                  <a:prstClr val="black"/>
                </a:solidFill>
              </a:r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70BB72-4530-4C02-931B-FE14FCDDC9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1.png"/>
          <p:cNvPicPr>
            <a:picLocks noChangeAspect="1"/>
          </p:cNvPicPr>
          <p:nvPr userDrawn="1"/>
        </p:nvPicPr>
        <p:blipFill>
          <a:blip r:embed="rId2" cstate="print">
            <a:lum bright="31000" contrast="-10000"/>
          </a:blip>
          <a:srcRect t="2594"/>
          <a:stretch>
            <a:fillRect/>
          </a:stretch>
        </p:blipFill>
        <p:spPr>
          <a:xfrm>
            <a:off x="0" y="0"/>
            <a:ext cx="9144000" cy="6680118"/>
          </a:xfrm>
          <a:prstGeom prst="rect">
            <a:avLst/>
          </a:prstGeom>
        </p:spPr>
      </p:pic>
      <p:pic>
        <p:nvPicPr>
          <p:cNvPr id="4" name="그림 3" descr="73.png"/>
          <p:cNvPicPr>
            <a:picLocks noChangeAspect="1"/>
          </p:cNvPicPr>
          <p:nvPr userDrawn="1"/>
        </p:nvPicPr>
        <p:blipFill>
          <a:blip r:embed="rId3" cstate="print">
            <a:lum bright="-7000" contrast="23000"/>
          </a:blip>
          <a:stretch>
            <a:fillRect/>
          </a:stretch>
        </p:blipFill>
        <p:spPr>
          <a:xfrm flipV="1">
            <a:off x="0" y="6645349"/>
            <a:ext cx="9144000" cy="212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 hasCustomPrompt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0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1.png"/>
          <p:cNvPicPr>
            <a:picLocks noChangeAspect="1"/>
          </p:cNvPicPr>
          <p:nvPr userDrawn="1"/>
        </p:nvPicPr>
        <p:blipFill>
          <a:blip r:embed="rId2" cstate="print">
            <a:lum bright="31000" contrast="-10000"/>
          </a:blip>
          <a:srcRect t="2594"/>
          <a:stretch>
            <a:fillRect/>
          </a:stretch>
        </p:blipFill>
        <p:spPr>
          <a:xfrm>
            <a:off x="0" y="0"/>
            <a:ext cx="9144000" cy="6680118"/>
          </a:xfrm>
          <a:prstGeom prst="rect">
            <a:avLst/>
          </a:prstGeom>
        </p:spPr>
      </p:pic>
      <p:pic>
        <p:nvPicPr>
          <p:cNvPr id="4" name="그림 3" descr="73.png"/>
          <p:cNvPicPr>
            <a:picLocks noChangeAspect="1"/>
          </p:cNvPicPr>
          <p:nvPr userDrawn="1"/>
        </p:nvPicPr>
        <p:blipFill>
          <a:blip r:embed="rId3" cstate="print">
            <a:lum bright="-7000" contrast="23000"/>
          </a:blip>
          <a:stretch>
            <a:fillRect/>
          </a:stretch>
        </p:blipFill>
        <p:spPr>
          <a:xfrm flipV="1">
            <a:off x="0" y="6645349"/>
            <a:ext cx="9144000" cy="212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52400" y="73025"/>
            <a:ext cx="8839200" cy="635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AD148B-0762-43DE-971B-DD98FF3900DB}" type="datetime1">
              <a:rPr lang="ko-KR" altLang="en-US" smtClean="0">
                <a:solidFill>
                  <a:prstClr val="black"/>
                </a:solidFill>
              </a:rPr>
              <a:t>2022-08-16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fld id="{3D70BB72-4530-4C02-931B-FE14FCDDC922}" type="slidenum">
              <a:rPr lang="ko-KR" altLang="en-US" smtClean="0">
                <a:solidFill>
                  <a:prstClr val="black"/>
                </a:solidFill>
              </a:r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52400" y="73025"/>
            <a:ext cx="8839200" cy="635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F74C2A-FAAD-4201-9A76-29F55580E3D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2022-08-16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70BB72-4530-4C02-931B-FE14FCDDC9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 hasCustomPrompt="1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3025"/>
            <a:ext cx="8839200" cy="635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36000" tIns="90000" rIns="0" bIns="0" numCol="1" anchor="b" anchorCtr="0" compatLnSpc="1"/>
          <a:lstStyle/>
          <a:p>
            <a:pPr lvl="0"/>
            <a:r>
              <a:rPr lang="en-US" altLang="ko-KR" smtClean="0"/>
              <a:t>??</a:t>
            </a:r>
          </a:p>
        </p:txBody>
      </p:sp>
      <p:grpSp>
        <p:nvGrpSpPr>
          <p:cNvPr id="1027" name="그룹 2"/>
          <p:cNvGrpSpPr/>
          <p:nvPr userDrawn="1"/>
        </p:nvGrpSpPr>
        <p:grpSpPr bwMode="auto">
          <a:xfrm>
            <a:off x="7308856" y="6642100"/>
            <a:ext cx="1782763" cy="215900"/>
            <a:chOff x="7713745" y="6669360"/>
            <a:chExt cx="1377386" cy="148673"/>
          </a:xfrm>
        </p:grpSpPr>
        <p:pic>
          <p:nvPicPr>
            <p:cNvPr id="1028" name="Picture 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713745" y="6669360"/>
              <a:ext cx="360000" cy="114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119131" y="6672793"/>
              <a:ext cx="972000" cy="145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9pPr>
    </p:titleStyle>
    <p:bodyStyle>
      <a:lvl1pPr marL="288925" indent="-288925" algn="l" rtl="0" eaLnBrk="0" fontAlgn="base" latinLnBrk="1" hangingPunct="0">
        <a:lnSpc>
          <a:spcPct val="110000"/>
        </a:lnSpc>
        <a:spcBef>
          <a:spcPct val="50000"/>
        </a:spcBef>
        <a:spcAft>
          <a:spcPct val="0"/>
        </a:spcAft>
        <a:buClr>
          <a:srgbClr val="FFCC00"/>
        </a:buClr>
        <a:buFont typeface="Wingdings" panose="05000000000000000000" pitchFamily="2" charset="2"/>
        <a:buChar char="l"/>
        <a:defRPr kumimoji="1" sz="1600">
          <a:solidFill>
            <a:schemeClr val="bg1"/>
          </a:solidFill>
          <a:latin typeface="+mn-lt"/>
          <a:ea typeface="+mn-ea"/>
          <a:cs typeface="+mn-cs"/>
        </a:defRPr>
      </a:lvl1pPr>
      <a:lvl2pPr marL="678180" indent="-198755" algn="l" rtl="0" eaLnBrk="0" fontAlgn="base" latinLnBrk="1" hangingPunct="0">
        <a:lnSpc>
          <a:spcPct val="110000"/>
        </a:lnSpc>
        <a:spcBef>
          <a:spcPct val="50000"/>
        </a:spcBef>
        <a:spcAft>
          <a:spcPct val="0"/>
        </a:spcAft>
        <a:buFont typeface="Verdana" panose="020B0604030504040204" pitchFamily="34" charset="0"/>
        <a:buChar char="–"/>
        <a:defRPr kumimoji="1" sz="1200">
          <a:solidFill>
            <a:schemeClr val="bg1"/>
          </a:solidFill>
          <a:latin typeface="+mn-lt"/>
          <a:ea typeface="+mn-ea"/>
        </a:defRPr>
      </a:lvl2pPr>
      <a:lvl3pPr marL="1139825" indent="-184150" algn="l" rtl="0" eaLnBrk="0" fontAlgn="base" latinLnBrk="1" hangingPunct="0">
        <a:lnSpc>
          <a:spcPct val="110000"/>
        </a:lnSpc>
        <a:spcBef>
          <a:spcPct val="50000"/>
        </a:spcBef>
        <a:spcAft>
          <a:spcPct val="0"/>
        </a:spcAft>
        <a:buFont typeface="Wingdings" panose="05000000000000000000" pitchFamily="2" charset="2"/>
        <a:buChar char=""/>
        <a:defRPr kumimoji="1" sz="1100">
          <a:solidFill>
            <a:schemeClr val="bg1"/>
          </a:solidFill>
          <a:latin typeface="+mn-lt"/>
          <a:ea typeface="+mn-ea"/>
        </a:defRPr>
      </a:lvl3pPr>
      <a:lvl4pPr marL="1603375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/>
          <p:cNvPicPr>
            <a:picLocks noChangeAspect="1" noChangeArrowheads="1"/>
          </p:cNvPicPr>
          <p:nvPr/>
        </p:nvPicPr>
        <p:blipFill>
          <a:blip r:embed="rId13" cstate="print"/>
          <a:srcRect t="3125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500" b="1">
          <a:solidFill>
            <a:schemeClr val="tx1"/>
          </a:solidFill>
          <a:latin typeface="Gulim" panose="020B0600000101010101" charset="-127"/>
          <a:ea typeface="Gulim" panose="020B0600000101010101" charset="-127"/>
        </a:defRPr>
      </a:lvl9pPr>
    </p:titleStyle>
    <p:bodyStyle>
      <a:lvl1pPr marL="288925" indent="-288925" algn="l" rtl="0" eaLnBrk="0" fontAlgn="base" latinLnBrk="1" hangingPunct="0">
        <a:lnSpc>
          <a:spcPct val="110000"/>
        </a:lnSpc>
        <a:spcBef>
          <a:spcPct val="50000"/>
        </a:spcBef>
        <a:spcAft>
          <a:spcPct val="0"/>
        </a:spcAft>
        <a:buClr>
          <a:srgbClr val="FFCC00"/>
        </a:buClr>
        <a:buFont typeface="Wingdings" panose="05000000000000000000" pitchFamily="2" charset="2"/>
        <a:buChar char="l"/>
        <a:defRPr kumimoji="1" sz="1600">
          <a:solidFill>
            <a:schemeClr val="bg1"/>
          </a:solidFill>
          <a:latin typeface="+mn-lt"/>
          <a:ea typeface="+mn-ea"/>
          <a:cs typeface="+mn-cs"/>
        </a:defRPr>
      </a:lvl1pPr>
      <a:lvl2pPr marL="678180" indent="-198755" algn="l" rtl="0" eaLnBrk="0" fontAlgn="base" latinLnBrk="1" hangingPunct="0">
        <a:lnSpc>
          <a:spcPct val="110000"/>
        </a:lnSpc>
        <a:spcBef>
          <a:spcPct val="50000"/>
        </a:spcBef>
        <a:spcAft>
          <a:spcPct val="0"/>
        </a:spcAft>
        <a:buFont typeface="Verdana" panose="020B0604030504040204" pitchFamily="34" charset="0"/>
        <a:buChar char="–"/>
        <a:defRPr kumimoji="1" sz="1200">
          <a:solidFill>
            <a:schemeClr val="bg1"/>
          </a:solidFill>
          <a:latin typeface="+mn-lt"/>
          <a:ea typeface="+mn-ea"/>
        </a:defRPr>
      </a:lvl2pPr>
      <a:lvl3pPr marL="1139825" indent="-184150" algn="l" rtl="0" eaLnBrk="0" fontAlgn="base" latinLnBrk="1" hangingPunct="0">
        <a:lnSpc>
          <a:spcPct val="110000"/>
        </a:lnSpc>
        <a:spcBef>
          <a:spcPct val="50000"/>
        </a:spcBef>
        <a:spcAft>
          <a:spcPct val="0"/>
        </a:spcAft>
        <a:buFont typeface="Wingdings" panose="05000000000000000000" pitchFamily="2" charset="2"/>
        <a:buChar char=""/>
        <a:defRPr kumimoji="1" sz="1100">
          <a:solidFill>
            <a:schemeClr val="bg1"/>
          </a:solidFill>
          <a:latin typeface="+mn-lt"/>
          <a:ea typeface="+mn-ea"/>
        </a:defRPr>
      </a:lvl3pPr>
      <a:lvl4pPr marL="1603375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/>
          <p:cNvPicPr>
            <a:picLocks noChangeAspect="1" noChangeArrowheads="1"/>
          </p:cNvPicPr>
          <p:nvPr/>
        </p:nvPicPr>
        <p:blipFill>
          <a:blip r:embed="rId13" cstate="print"/>
          <a:srcRect t="3125" b="3320"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anose="020B0600000101010101" charset="-127"/>
          <a:ea typeface="Gulim" panose="020B0600000101010101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anose="020B0600000101010101" charset="-127"/>
          <a:ea typeface="Gulim" panose="020B0600000101010101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anose="020B0600000101010101" charset="-127"/>
          <a:ea typeface="Gulim" panose="020B0600000101010101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anose="020B0600000101010101" charset="-127"/>
          <a:ea typeface="Gulim" panose="020B0600000101010101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anose="020B0600000101010101" charset="-127"/>
          <a:ea typeface="Gulim" panose="020B0600000101010101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anose="020B0600000101010101" charset="-127"/>
          <a:ea typeface="Gulim" panose="020B0600000101010101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anose="020B0600000101010101" charset="-127"/>
          <a:ea typeface="Gulim" panose="020B0600000101010101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anose="020B0600000101010101" charset="-127"/>
          <a:ea typeface="Gulim" panose="020B0600000101010101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 userDrawn="1"/>
        </p:nvSpPr>
        <p:spPr>
          <a:xfrm>
            <a:off x="3" y="692165"/>
            <a:ext cx="7372350" cy="36513"/>
          </a:xfrm>
          <a:prstGeom prst="rect">
            <a:avLst/>
          </a:prstGeom>
          <a:solidFill>
            <a:srgbClr val="3B4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prstClr val="white"/>
              </a:solidFill>
            </a:endParaRPr>
          </a:p>
        </p:txBody>
      </p:sp>
      <p:grpSp>
        <p:nvGrpSpPr>
          <p:cNvPr id="2" name="그룹 16"/>
          <p:cNvGrpSpPr/>
          <p:nvPr userDrawn="1"/>
        </p:nvGrpSpPr>
        <p:grpSpPr bwMode="auto">
          <a:xfrm>
            <a:off x="7430967" y="682640"/>
            <a:ext cx="413238" cy="36513"/>
            <a:chOff x="7452320" y="683171"/>
            <a:chExt cx="412808" cy="36000"/>
          </a:xfrm>
        </p:grpSpPr>
        <p:sp>
          <p:nvSpPr>
            <p:cNvPr id="18" name="직사각형 17"/>
            <p:cNvSpPr/>
            <p:nvPr userDrawn="1"/>
          </p:nvSpPr>
          <p:spPr>
            <a:xfrm>
              <a:off x="7452320" y="683171"/>
              <a:ext cx="36596" cy="36000"/>
            </a:xfrm>
            <a:prstGeom prst="rect">
              <a:avLst/>
            </a:prstGeom>
            <a:solidFill>
              <a:srgbClr val="E54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직사각형 18"/>
            <p:cNvSpPr/>
            <p:nvPr userDrawn="1"/>
          </p:nvSpPr>
          <p:spPr>
            <a:xfrm>
              <a:off x="7526976" y="683171"/>
              <a:ext cx="36597" cy="36000"/>
            </a:xfrm>
            <a:prstGeom prst="rect">
              <a:avLst/>
            </a:prstGeom>
            <a:solidFill>
              <a:srgbClr val="E54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직사각형 19"/>
            <p:cNvSpPr/>
            <p:nvPr userDrawn="1"/>
          </p:nvSpPr>
          <p:spPr>
            <a:xfrm>
              <a:off x="7603097" y="683171"/>
              <a:ext cx="36597" cy="36000"/>
            </a:xfrm>
            <a:prstGeom prst="rect">
              <a:avLst/>
            </a:prstGeom>
            <a:solidFill>
              <a:srgbClr val="E54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직사각형 20"/>
            <p:cNvSpPr/>
            <p:nvPr userDrawn="1"/>
          </p:nvSpPr>
          <p:spPr>
            <a:xfrm>
              <a:off x="7677754" y="683171"/>
              <a:ext cx="36596" cy="36000"/>
            </a:xfrm>
            <a:prstGeom prst="rect">
              <a:avLst/>
            </a:prstGeom>
            <a:solidFill>
              <a:srgbClr val="E54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직사각형 21"/>
            <p:cNvSpPr/>
            <p:nvPr userDrawn="1"/>
          </p:nvSpPr>
          <p:spPr>
            <a:xfrm>
              <a:off x="7753875" y="683171"/>
              <a:ext cx="36596" cy="36000"/>
            </a:xfrm>
            <a:prstGeom prst="rect">
              <a:avLst/>
            </a:prstGeom>
            <a:solidFill>
              <a:srgbClr val="E54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직사각형 22"/>
            <p:cNvSpPr/>
            <p:nvPr userDrawn="1"/>
          </p:nvSpPr>
          <p:spPr>
            <a:xfrm>
              <a:off x="7828531" y="683171"/>
              <a:ext cx="36597" cy="36000"/>
            </a:xfrm>
            <a:prstGeom prst="rect">
              <a:avLst/>
            </a:prstGeom>
            <a:solidFill>
              <a:srgbClr val="E54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4" name="직사각형 23"/>
          <p:cNvSpPr/>
          <p:nvPr userDrawn="1"/>
        </p:nvSpPr>
        <p:spPr>
          <a:xfrm>
            <a:off x="7902821" y="682640"/>
            <a:ext cx="1260231" cy="36513"/>
          </a:xfrm>
          <a:prstGeom prst="rect">
            <a:avLst/>
          </a:prstGeom>
          <a:solidFill>
            <a:srgbClr val="3B4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prstClr val="white"/>
              </a:solidFill>
            </a:endParaRPr>
          </a:p>
        </p:txBody>
      </p:sp>
      <p:pic>
        <p:nvPicPr>
          <p:cNvPr id="1029" name="Picture 2" descr="D:\배수영\기타 자료\CI\6.jpg"/>
          <p:cNvPicPr>
            <a:picLocks noChangeAspect="1" noChangeArrowheads="1"/>
          </p:cNvPicPr>
          <p:nvPr userDrawn="1"/>
        </p:nvPicPr>
        <p:blipFill>
          <a:blip r:embed="rId5" cstate="print"/>
          <a:srcRect t="16454" r="15895"/>
          <a:stretch>
            <a:fillRect/>
          </a:stretch>
        </p:blipFill>
        <p:spPr bwMode="auto">
          <a:xfrm>
            <a:off x="8173923" y="271467"/>
            <a:ext cx="86457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>
            <a:off x="7823696" y="6584464"/>
            <a:ext cx="1167911" cy="1692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eaLnBrk="0" hangingPunct="0"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1pPr>
            <a:lvl2pPr marL="742950" indent="-285750" eaLnBrk="0" hangingPunct="0"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2pPr>
            <a:lvl3pPr marL="1143000" indent="-228600" eaLnBrk="0" hangingPunct="0"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3pPr>
            <a:lvl4pPr marL="1600200" indent="-228600" eaLnBrk="0" hangingPunct="0"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4pPr>
            <a:lvl5pPr marL="2057400" indent="-228600" eaLnBrk="0" hangingPunct="0"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9pPr>
          </a:lstStyle>
          <a:p>
            <a:pPr algn="r" fontAlgn="auto" latinLnBrk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>
                <a:srgbClr val="FFCC00"/>
              </a:buClr>
              <a:buFont typeface="Wingdings 2" panose="05020102010507070707" pitchFamily="18" charset="2"/>
              <a:buNone/>
              <a:defRPr/>
            </a:pPr>
            <a:r>
              <a:rPr lang="ko-KR" altLang="en-US" sz="1000" dirty="0" smtClean="0">
                <a:solidFill>
                  <a:srgbClr val="3B4951"/>
                </a:solidFill>
                <a:latin typeface="Malgun Gothic" panose="020B0503020000020004" charset="-127"/>
                <a:ea typeface="Malgun Gothic" panose="020B0503020000020004" charset="-127"/>
              </a:rPr>
              <a:t> </a:t>
            </a:r>
            <a:fld id="{391F4542-A198-46E6-A1C0-A49408B99D33}" type="slidenum">
              <a:rPr lang="ko-KR" altLang="en-US" sz="1000" dirty="0" smtClean="0">
                <a:solidFill>
                  <a:srgbClr val="3B4951"/>
                </a:solidFill>
                <a:latin typeface="Malgun Gothic" panose="020B0503020000020004" charset="-127"/>
                <a:ea typeface="Malgun Gothic" panose="020B0503020000020004" charset="-127"/>
              </a:rPr>
              <a:t>‹#›</a:t>
            </a:fld>
            <a:endParaRPr lang="en-US" altLang="ko-KR" sz="1000" dirty="0" smtClean="0">
              <a:solidFill>
                <a:srgbClr val="3B4951"/>
              </a:solidFill>
              <a:latin typeface="Malgun Gothic" panose="020B0503020000020004" charset="-127"/>
              <a:ea typeface="Malgun Gothic" panose="020B050302000002000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kumimoji="0"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A61CE38-EBB4-4805-8C11-661388D58479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0"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Yoon 윤고딕 530_TT" panose="02090603020101020101" pitchFamily="18" charset="-127"/>
          <a:ea typeface="Yoon 윤고딕 530_TT" panose="02090603020101020101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Yoon 윤고딕 530_TT" panose="02090603020101020101" pitchFamily="18" charset="-127"/>
          <a:ea typeface="Yoon 윤고딕 530_TT" panose="02090603020101020101" pitchFamily="18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Yoon 윤고딕 530_TT" panose="02090603020101020101" pitchFamily="18" charset="-127"/>
          <a:ea typeface="Yoon 윤고딕 530_TT" panose="02090603020101020101" pitchFamily="18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Yoon 윤고딕 530_TT" panose="02090603020101020101" pitchFamily="18" charset="-127"/>
          <a:ea typeface="Yoon 윤고딕 530_TT" panose="02090603020101020101" pitchFamily="18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Yoon 윤고딕 530_TT" panose="02090603020101020101" pitchFamily="18" charset="-127"/>
          <a:ea typeface="Yoon 윤고딕 530_TT" panose="02090603020101020101" pitchFamily="18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Yoon 윤고딕 530_TT" panose="02090603020101020101" pitchFamily="18" charset="-127"/>
          <a:ea typeface="Yoon 윤고딕 530_TT" panose="02090603020101020101" pitchFamily="18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 userDrawn="1"/>
        </p:nvSpPr>
        <p:spPr>
          <a:xfrm>
            <a:off x="3" y="692165"/>
            <a:ext cx="7372350" cy="36513"/>
          </a:xfrm>
          <a:prstGeom prst="rect">
            <a:avLst/>
          </a:prstGeom>
          <a:solidFill>
            <a:srgbClr val="3B4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prstClr val="white"/>
              </a:solidFill>
            </a:endParaRPr>
          </a:p>
        </p:txBody>
      </p:sp>
      <p:grpSp>
        <p:nvGrpSpPr>
          <p:cNvPr id="2" name="그룹 16"/>
          <p:cNvGrpSpPr/>
          <p:nvPr userDrawn="1"/>
        </p:nvGrpSpPr>
        <p:grpSpPr bwMode="auto">
          <a:xfrm>
            <a:off x="7430967" y="682640"/>
            <a:ext cx="413238" cy="36513"/>
            <a:chOff x="7452320" y="683171"/>
            <a:chExt cx="412808" cy="36000"/>
          </a:xfrm>
        </p:grpSpPr>
        <p:sp>
          <p:nvSpPr>
            <p:cNvPr id="18" name="직사각형 17"/>
            <p:cNvSpPr/>
            <p:nvPr userDrawn="1"/>
          </p:nvSpPr>
          <p:spPr>
            <a:xfrm>
              <a:off x="7452320" y="683171"/>
              <a:ext cx="36596" cy="36000"/>
            </a:xfrm>
            <a:prstGeom prst="rect">
              <a:avLst/>
            </a:prstGeom>
            <a:solidFill>
              <a:srgbClr val="E54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직사각형 18"/>
            <p:cNvSpPr/>
            <p:nvPr userDrawn="1"/>
          </p:nvSpPr>
          <p:spPr>
            <a:xfrm>
              <a:off x="7526976" y="683171"/>
              <a:ext cx="36597" cy="36000"/>
            </a:xfrm>
            <a:prstGeom prst="rect">
              <a:avLst/>
            </a:prstGeom>
            <a:solidFill>
              <a:srgbClr val="E54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직사각형 19"/>
            <p:cNvSpPr/>
            <p:nvPr userDrawn="1"/>
          </p:nvSpPr>
          <p:spPr>
            <a:xfrm>
              <a:off x="7603097" y="683171"/>
              <a:ext cx="36597" cy="36000"/>
            </a:xfrm>
            <a:prstGeom prst="rect">
              <a:avLst/>
            </a:prstGeom>
            <a:solidFill>
              <a:srgbClr val="E54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직사각형 20"/>
            <p:cNvSpPr/>
            <p:nvPr userDrawn="1"/>
          </p:nvSpPr>
          <p:spPr>
            <a:xfrm>
              <a:off x="7677754" y="683171"/>
              <a:ext cx="36596" cy="36000"/>
            </a:xfrm>
            <a:prstGeom prst="rect">
              <a:avLst/>
            </a:prstGeom>
            <a:solidFill>
              <a:srgbClr val="E54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직사각형 21"/>
            <p:cNvSpPr/>
            <p:nvPr userDrawn="1"/>
          </p:nvSpPr>
          <p:spPr>
            <a:xfrm>
              <a:off x="7753875" y="683171"/>
              <a:ext cx="36596" cy="36000"/>
            </a:xfrm>
            <a:prstGeom prst="rect">
              <a:avLst/>
            </a:prstGeom>
            <a:solidFill>
              <a:srgbClr val="E54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직사각형 22"/>
            <p:cNvSpPr/>
            <p:nvPr userDrawn="1"/>
          </p:nvSpPr>
          <p:spPr>
            <a:xfrm>
              <a:off x="7828531" y="683171"/>
              <a:ext cx="36597" cy="36000"/>
            </a:xfrm>
            <a:prstGeom prst="rect">
              <a:avLst/>
            </a:prstGeom>
            <a:solidFill>
              <a:srgbClr val="E54E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4" name="직사각형 23"/>
          <p:cNvSpPr/>
          <p:nvPr userDrawn="1"/>
        </p:nvSpPr>
        <p:spPr>
          <a:xfrm>
            <a:off x="7902821" y="682640"/>
            <a:ext cx="1260231" cy="36513"/>
          </a:xfrm>
          <a:prstGeom prst="rect">
            <a:avLst/>
          </a:prstGeom>
          <a:solidFill>
            <a:srgbClr val="3B4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prstClr val="white"/>
              </a:solidFill>
            </a:endParaRPr>
          </a:p>
        </p:txBody>
      </p:sp>
      <p:pic>
        <p:nvPicPr>
          <p:cNvPr id="1029" name="Picture 2" descr="D:\배수영\기타 자료\CI\6.jpg"/>
          <p:cNvPicPr>
            <a:picLocks noChangeAspect="1" noChangeArrowheads="1"/>
          </p:cNvPicPr>
          <p:nvPr userDrawn="1"/>
        </p:nvPicPr>
        <p:blipFill>
          <a:blip r:embed="rId6" cstate="print"/>
          <a:srcRect t="16454" r="15895"/>
          <a:stretch>
            <a:fillRect/>
          </a:stretch>
        </p:blipFill>
        <p:spPr bwMode="auto">
          <a:xfrm>
            <a:off x="8173923" y="271467"/>
            <a:ext cx="86457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>
            <a:off x="7823696" y="6584464"/>
            <a:ext cx="1167911" cy="1692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eaLnBrk="0" hangingPunct="0"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1pPr>
            <a:lvl2pPr marL="742950" indent="-285750" eaLnBrk="0" hangingPunct="0"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2pPr>
            <a:lvl3pPr marL="1143000" indent="-228600" eaLnBrk="0" hangingPunct="0"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3pPr>
            <a:lvl4pPr marL="1600200" indent="-228600" eaLnBrk="0" hangingPunct="0"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4pPr>
            <a:lvl5pPr marL="2057400" indent="-228600" eaLnBrk="0" hangingPunct="0"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rgbClr val="000000"/>
                </a:solidFill>
                <a:latin typeface="Arial" panose="020B0604020202020204" pitchFamily="34" charset="0"/>
                <a:ea typeface="Gulim" panose="020B0600000101010101" charset="-127"/>
              </a:defRPr>
            </a:lvl9pPr>
          </a:lstStyle>
          <a:p>
            <a:pPr algn="r" fontAlgn="auto" latinLnBrk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>
                <a:srgbClr val="FFCC00"/>
              </a:buClr>
              <a:buFont typeface="Wingdings 2" panose="05020102010507070707" pitchFamily="18" charset="2"/>
              <a:buNone/>
              <a:defRPr/>
            </a:pPr>
            <a:r>
              <a:rPr lang="ko-KR" altLang="en-US" sz="1000" dirty="0" smtClean="0">
                <a:solidFill>
                  <a:srgbClr val="3B4951"/>
                </a:solidFill>
                <a:latin typeface="Malgun Gothic" panose="020B0503020000020004" charset="-127"/>
                <a:ea typeface="Malgun Gothic" panose="020B0503020000020004" charset="-127"/>
              </a:rPr>
              <a:t> </a:t>
            </a:r>
            <a:fld id="{391F4542-A198-46E6-A1C0-A49408B99D33}" type="slidenum">
              <a:rPr lang="ko-KR" altLang="en-US" sz="1000" dirty="0" smtClean="0">
                <a:solidFill>
                  <a:srgbClr val="3B4951"/>
                </a:solidFill>
                <a:latin typeface="Malgun Gothic" panose="020B0503020000020004" charset="-127"/>
                <a:ea typeface="Malgun Gothic" panose="020B0503020000020004" charset="-127"/>
              </a:rPr>
              <a:t>‹#›</a:t>
            </a:fld>
            <a:endParaRPr lang="en-US" altLang="ko-KR" sz="1000" dirty="0" smtClean="0">
              <a:solidFill>
                <a:srgbClr val="3B4951"/>
              </a:solidFill>
              <a:latin typeface="Malgun Gothic" panose="020B0503020000020004" charset="-127"/>
              <a:ea typeface="Malgun Gothic" panose="020B050302000002000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6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microsoft.com/office/2007/relationships/hdphoto" Target="../media/hdphoto2.wdp"/><Relationship Id="rId4" Type="http://schemas.openxmlformats.org/officeDocument/2006/relationships/image" Target="../media/image64.png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GIF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GIF"/><Relationship Id="rId11" Type="http://schemas.openxmlformats.org/officeDocument/2006/relationships/image" Target="../media/image40.GIF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GIF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935596" y="1548081"/>
            <a:ext cx="7533132" cy="584775"/>
          </a:xfrm>
          <a:prstGeom prst="rect">
            <a:avLst/>
          </a:prstGeom>
          <a:noFill/>
        </p:spPr>
        <p:txBody>
          <a:bodyPr wrap="none"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pPr algn="ctr">
              <a:spcBef>
                <a:spcPts val="600"/>
              </a:spcBef>
              <a:defRPr/>
            </a:pPr>
            <a:r>
              <a:rPr lang="zh-CN" altLang="en-US" sz="3600" b="1" spc="150" dirty="0" smtClean="0">
                <a:ln w="11430"/>
                <a:solidFill>
                  <a:srgbClr val="3B49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</a:t>
            </a:r>
            <a:r>
              <a:rPr lang="zh-CN" altLang="en-US" sz="3600" b="1" spc="150" dirty="0" smtClean="0">
                <a:ln w="11430"/>
                <a:solidFill>
                  <a:srgbClr val="3B49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亚特材（浙江）有限公司</a:t>
            </a:r>
            <a:endParaRPr lang="en-US" altLang="ko-KR" sz="3600" b="1" spc="150" dirty="0" smtClean="0">
              <a:ln w="11430"/>
              <a:solidFill>
                <a:srgbClr val="3B495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1236" y="4764472"/>
            <a:ext cx="4166525" cy="680752"/>
          </a:xfrm>
          <a:prstGeom prst="rect">
            <a:avLst/>
          </a:prstGeom>
          <a:noFill/>
        </p:spPr>
        <p:txBody>
          <a:bodyPr wrap="none"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pPr>
              <a:defRPr/>
            </a:pPr>
            <a:endParaRPr lang="ko-KR" altLang="en-US" sz="1600" b="1" spc="150" dirty="0">
              <a:ln w="11430"/>
              <a:solidFill>
                <a:srgbClr val="3B4951"/>
              </a:solidFill>
              <a:latin typeface="Malgun Gothic" panose="020B0503020000020004" charset="-127"/>
              <a:ea typeface="Malgun Gothic" panose="020B0503020000020004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992087" y="3861048"/>
            <a:ext cx="2200093" cy="324036"/>
          </a:xfrm>
          <a:prstGeom prst="rect">
            <a:avLst/>
          </a:prstGeom>
          <a:noFill/>
        </p:spPr>
        <p:txBody>
          <a:bodyPr wrap="none"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zh-CN" sz="1600" b="1" spc="150" dirty="0" smtClean="0">
                <a:ln w="11430"/>
                <a:solidFill>
                  <a:srgbClr val="3B49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2022.08</a:t>
            </a:r>
            <a:endParaRPr lang="en-US" altLang="ko-KR" sz="1600" b="1" spc="150" dirty="0" smtClean="0">
              <a:ln w="11430"/>
              <a:solidFill>
                <a:srgbClr val="3B495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-8238" y="0"/>
            <a:ext cx="9152238" cy="6870358"/>
          </a:xfrm>
          <a:prstGeom prst="rect">
            <a:avLst/>
          </a:prstGeom>
        </p:spPr>
      </p:pic>
      <p:pic>
        <p:nvPicPr>
          <p:cNvPr id="73" name="그림 72" descr="54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-34812" y="0"/>
            <a:ext cx="4102756" cy="6858000"/>
          </a:xfrm>
          <a:prstGeom prst="snip1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TextBox 73"/>
          <p:cNvSpPr txBox="1"/>
          <p:nvPr/>
        </p:nvSpPr>
        <p:spPr bwMode="auto">
          <a:xfrm>
            <a:off x="323528" y="1526354"/>
            <a:ext cx="283661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r>
              <a:rPr lang="en-US" altLang="ko-KR" b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Arial" panose="020B0604020202020204" pitchFamily="34" charset="0"/>
                <a:ea typeface="Yoon 윤고딕 550_TT" pitchFamily="18" charset="-127"/>
                <a:cs typeface="Arial" panose="020B0604020202020204" pitchFamily="34" charset="0"/>
              </a:rPr>
              <a:t>BUSINESS FIELD</a:t>
            </a: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Arial" panose="020B0604020202020204" pitchFamily="34" charset="0"/>
              <a:ea typeface="Yoon 윤고딕 550_TT" pitchFamily="18" charset="-127"/>
              <a:cs typeface="Arial" panose="020B0604020202020204" pitchFamily="34" charset="0"/>
            </a:endParaRPr>
          </a:p>
        </p:txBody>
      </p:sp>
      <p:pic>
        <p:nvPicPr>
          <p:cNvPr id="77" name="그림 76" descr="54.png"/>
          <p:cNvPicPr>
            <a:picLocks noChangeAspect="1"/>
          </p:cNvPicPr>
          <p:nvPr/>
        </p:nvPicPr>
        <p:blipFill>
          <a:blip r:embed="rId4" cstate="print"/>
          <a:srcRect l="60952" t="33200" b="63650"/>
          <a:stretch>
            <a:fillRect/>
          </a:stretch>
        </p:blipFill>
        <p:spPr>
          <a:xfrm>
            <a:off x="0" y="1735874"/>
            <a:ext cx="3876675" cy="216024"/>
          </a:xfrm>
          <a:prstGeom prst="snip1Rect">
            <a:avLst>
              <a:gd name="adj" fmla="val 0"/>
            </a:avLst>
          </a:prstGeom>
          <a:effectLst/>
        </p:spPr>
      </p:pic>
      <p:cxnSp>
        <p:nvCxnSpPr>
          <p:cNvPr id="78" name="직선 연결선 77"/>
          <p:cNvCxnSpPr/>
          <p:nvPr/>
        </p:nvCxnSpPr>
        <p:spPr>
          <a:xfrm>
            <a:off x="332154" y="1732431"/>
            <a:ext cx="35028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그림 112" descr="2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2055" y="1972072"/>
            <a:ext cx="1445721" cy="2249996"/>
          </a:xfrm>
          <a:prstGeom prst="rect">
            <a:avLst/>
          </a:prstGeom>
        </p:spPr>
      </p:pic>
      <p:pic>
        <p:nvPicPr>
          <p:cNvPr id="167" name="그림 16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5828" y="1916221"/>
            <a:ext cx="1538322" cy="1038138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74" name="그림 173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156920" y="799068"/>
            <a:ext cx="1621484" cy="1062682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5511847" y="807306"/>
            <a:ext cx="1569971" cy="10466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2" name="그룹 81"/>
          <p:cNvGrpSpPr/>
          <p:nvPr/>
        </p:nvGrpSpPr>
        <p:grpSpPr>
          <a:xfrm>
            <a:off x="1372164" y="3448633"/>
            <a:ext cx="792000" cy="252000"/>
            <a:chOff x="443547" y="3497185"/>
            <a:chExt cx="792000" cy="252000"/>
          </a:xfrm>
        </p:grpSpPr>
        <p:sp>
          <p:nvSpPr>
            <p:cNvPr id="83" name="양쪽 모서리가 둥근 사각형 82"/>
            <p:cNvSpPr/>
            <p:nvPr/>
          </p:nvSpPr>
          <p:spPr>
            <a:xfrm rot="5400000" flipH="1">
              <a:off x="713547" y="3227185"/>
              <a:ext cx="252000" cy="7920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0000">
                <a:alpha val="73000"/>
              </a:srgbClr>
            </a:solidFill>
            <a:ln>
              <a:noFill/>
            </a:ln>
            <a:effectLst>
              <a:innerShdw blurRad="38100" dist="25400" dir="15900000">
                <a:prstClr val="black">
                  <a:alpha val="8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ko-KR" altLang="en-US" dirty="0"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84" name="Rectangle 15"/>
            <p:cNvSpPr/>
            <p:nvPr/>
          </p:nvSpPr>
          <p:spPr>
            <a:xfrm>
              <a:off x="638347" y="3565919"/>
              <a:ext cx="396000" cy="156581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lnSpc>
                  <a:spcPct val="90000"/>
                </a:lnSpc>
                <a:spcBef>
                  <a:spcPts val="500"/>
                </a:spcBef>
                <a:defRPr/>
              </a:pPr>
              <a:r>
                <a:rPr lang="zh-CN" altLang="en-US" sz="1100" spc="-7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昌原</a:t>
              </a:r>
              <a:endParaRPr lang="ko-KR" altLang="en-US" sz="1100" spc="-70" dirty="0" smtClean="0">
                <a:solidFill>
                  <a:schemeClr val="bg1"/>
                </a:solidFill>
                <a:latin typeface="微软雅黑" panose="020B0503020204020204" pitchFamily="34" charset="-122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85" name="그룹 69"/>
          <p:cNvGrpSpPr/>
          <p:nvPr/>
        </p:nvGrpSpPr>
        <p:grpSpPr bwMode="auto">
          <a:xfrm>
            <a:off x="2179274" y="3276722"/>
            <a:ext cx="544061" cy="544061"/>
            <a:chOff x="7686366" y="1007748"/>
            <a:chExt cx="404036" cy="404036"/>
          </a:xfrm>
        </p:grpSpPr>
        <p:sp>
          <p:nvSpPr>
            <p:cNvPr id="86" name="도넛 85"/>
            <p:cNvSpPr/>
            <p:nvPr/>
          </p:nvSpPr>
          <p:spPr>
            <a:xfrm>
              <a:off x="7686366" y="1007748"/>
              <a:ext cx="404036" cy="404036"/>
            </a:xfrm>
            <a:prstGeom prst="donut">
              <a:avLst>
                <a:gd name="adj" fmla="val 37766"/>
              </a:avLst>
            </a:prstGeom>
            <a:solidFill>
              <a:srgbClr val="FF3300">
                <a:alpha val="40000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87" name="타원 86"/>
            <p:cNvSpPr/>
            <p:nvPr/>
          </p:nvSpPr>
          <p:spPr>
            <a:xfrm>
              <a:off x="7778973" y="1100355"/>
              <a:ext cx="218822" cy="218822"/>
            </a:xfrm>
            <a:prstGeom prst="ellipse">
              <a:avLst/>
            </a:prstGeom>
            <a:solidFill>
              <a:srgbClr val="FF33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88" name="타원 87"/>
            <p:cNvSpPr>
              <a:spLocks noChangeAspect="1"/>
            </p:cNvSpPr>
            <p:nvPr/>
          </p:nvSpPr>
          <p:spPr>
            <a:xfrm flipH="1">
              <a:off x="7863691" y="1185119"/>
              <a:ext cx="49386" cy="492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309072" y="4615735"/>
            <a:ext cx="3758872" cy="1113688"/>
            <a:chOff x="322073" y="3553085"/>
            <a:chExt cx="3758872" cy="1113688"/>
          </a:xfrm>
        </p:grpSpPr>
        <p:sp>
          <p:nvSpPr>
            <p:cNvPr id="76" name="Rectangle 15"/>
            <p:cNvSpPr/>
            <p:nvPr/>
          </p:nvSpPr>
          <p:spPr>
            <a:xfrm>
              <a:off x="1541852" y="3553085"/>
              <a:ext cx="2539093" cy="577081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不锈钢</a:t>
              </a:r>
              <a:r>
                <a:rPr lang="zh-CN" altLang="en-US" sz="1250" b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线材</a:t>
              </a:r>
              <a:r>
                <a:rPr lang="en-US" altLang="ko-KR" sz="1250" b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/</a:t>
              </a:r>
              <a:r>
                <a:rPr lang="zh-CN" altLang="en-US" sz="1250" b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钢棒</a:t>
              </a:r>
              <a:r>
                <a:rPr lang="en-US" altLang="ko-KR" sz="1250" b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/</a:t>
              </a:r>
              <a:r>
                <a:rPr lang="zh-CN" altLang="en-US" sz="125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钢管</a:t>
              </a:r>
              <a:r>
                <a:rPr lang="en-US" altLang="ko-KR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(</a:t>
              </a:r>
              <a:r>
                <a:rPr lang="zh-CN" altLang="en-US" sz="125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无缝</a:t>
              </a:r>
              <a:r>
                <a:rPr lang="en-US" altLang="ko-KR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),</a:t>
              </a:r>
            </a:p>
            <a:p>
              <a:r>
                <a:rPr lang="zh-CN" altLang="en-US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工具钢，模具钢，</a:t>
              </a:r>
              <a:r>
                <a:rPr lang="en-US" altLang="ko-KR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zh-CN" altLang="en-US" sz="125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碳</a:t>
              </a:r>
              <a:r>
                <a:rPr lang="ko-KR" altLang="en-US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30_TT" panose="02090603020101020101" pitchFamily="18" charset="-127"/>
                  <a:cs typeface="Arial" panose="020B0604020202020204" pitchFamily="34" charset="0"/>
                </a:rPr>
                <a:t>∙</a:t>
              </a:r>
              <a:r>
                <a:rPr lang="zh-CN" altLang="en-US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合金钢</a:t>
              </a:r>
              <a:r>
                <a:rPr lang="zh-CN" altLang="en-US" sz="125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，</a:t>
              </a:r>
              <a:endParaRPr lang="en-US" altLang="ko-KR" sz="125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r>
                <a:rPr lang="zh-CN" altLang="en-US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自由锻造品，特殊合金</a:t>
              </a:r>
              <a:endParaRPr lang="ko-KR" altLang="en-US" sz="125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93" name="Rectangle 15"/>
            <p:cNvSpPr/>
            <p:nvPr/>
          </p:nvSpPr>
          <p:spPr>
            <a:xfrm>
              <a:off x="1541852" y="4172242"/>
              <a:ext cx="2406580" cy="192360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机械</a:t>
              </a:r>
              <a:r>
                <a:rPr lang="en-US" altLang="zh-CN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/</a:t>
              </a:r>
              <a:r>
                <a:rPr lang="zh-CN" altLang="en-US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成套设备</a:t>
              </a:r>
              <a:r>
                <a:rPr lang="en-US" altLang="zh-CN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/</a:t>
              </a:r>
              <a:r>
                <a:rPr lang="zh-CN" altLang="en-US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发电</a:t>
              </a:r>
              <a:r>
                <a:rPr lang="en-US" altLang="zh-CN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/</a:t>
              </a:r>
              <a:r>
                <a:rPr lang="zh-CN" altLang="en-US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汽车</a:t>
              </a:r>
              <a:r>
                <a:rPr lang="en-US" altLang="zh-CN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/</a:t>
              </a:r>
              <a:r>
                <a:rPr lang="zh-CN" altLang="en-US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造船</a:t>
              </a:r>
              <a:endParaRPr lang="ko-KR" altLang="en-US" sz="125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95" name="Rectangle 15"/>
            <p:cNvSpPr/>
            <p:nvPr/>
          </p:nvSpPr>
          <p:spPr>
            <a:xfrm>
              <a:off x="1541852" y="4450684"/>
              <a:ext cx="2223847" cy="192360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25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炼钢</a:t>
              </a:r>
              <a:r>
                <a:rPr lang="en-US" altLang="ko-KR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120</a:t>
              </a:r>
              <a:r>
                <a:rPr lang="zh-CN" altLang="en-US" sz="125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万吨</a:t>
              </a:r>
              <a:r>
                <a:rPr lang="en-US" altLang="ko-KR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, </a:t>
              </a:r>
              <a:r>
                <a:rPr lang="zh-CN" altLang="en-US" sz="125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产品</a:t>
              </a:r>
              <a:r>
                <a:rPr lang="en-US" altLang="ko-KR" sz="125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100</a:t>
              </a:r>
              <a:r>
                <a:rPr lang="zh-CN" altLang="en-US" sz="125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万吨</a:t>
              </a:r>
              <a:endParaRPr lang="ko-KR" altLang="en-US" sz="125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96" name="양쪽 모서리가 둥근 사각형 95"/>
            <p:cNvSpPr/>
            <p:nvPr/>
          </p:nvSpPr>
          <p:spPr>
            <a:xfrm rot="16200000">
              <a:off x="56261" y="4132961"/>
              <a:ext cx="797719" cy="266096"/>
            </a:xfrm>
            <a:prstGeom prst="round2SameRect">
              <a:avLst>
                <a:gd name="adj1" fmla="val 41051"/>
                <a:gd name="adj2" fmla="val 0"/>
              </a:avLst>
            </a:prstGeom>
            <a:solidFill>
              <a:schemeClr val="bg1">
                <a:lumMod val="85000"/>
                <a:alpha val="80000"/>
              </a:schemeClr>
            </a:solidFill>
            <a:ln>
              <a:noFill/>
            </a:ln>
            <a:effectLst>
              <a:innerShdw blurRad="38100" dist="254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ko-KR" altLang="en-US" dirty="0"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97" name="Rectangle 15"/>
            <p:cNvSpPr/>
            <p:nvPr/>
          </p:nvSpPr>
          <p:spPr>
            <a:xfrm>
              <a:off x="395781" y="4088394"/>
              <a:ext cx="134652" cy="369332"/>
            </a:xfrm>
            <a:prstGeom prst="rect">
              <a:avLst/>
            </a:prstGeom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200" spc="-1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昌</a:t>
              </a:r>
              <a:endParaRPr lang="en-US" altLang="zh-CN" sz="120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1200" spc="-15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原</a:t>
              </a:r>
              <a:endParaRPr lang="en-US" altLang="ko-KR" sz="1200" spc="-15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98" name="그룹 130"/>
            <p:cNvGrpSpPr/>
            <p:nvPr/>
          </p:nvGrpSpPr>
          <p:grpSpPr>
            <a:xfrm>
              <a:off x="620634" y="3866356"/>
              <a:ext cx="828000" cy="253225"/>
              <a:chOff x="620634" y="3866356"/>
              <a:chExt cx="828000" cy="253225"/>
            </a:xfrm>
          </p:grpSpPr>
          <p:sp>
            <p:nvSpPr>
              <p:cNvPr id="107" name="양쪽 모서리가 둥근 사각형 106"/>
              <p:cNvSpPr/>
              <p:nvPr/>
            </p:nvSpPr>
            <p:spPr>
              <a:xfrm rot="5400000" flipH="1">
                <a:off x="908634" y="3579581"/>
                <a:ext cx="252000" cy="8280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00">
                  <a:alpha val="73000"/>
                </a:srgbClr>
              </a:solidFill>
              <a:ln>
                <a:noFill/>
              </a:ln>
              <a:effectLst>
                <a:innerShdw blurRad="38100" dist="25400" dir="15900000">
                  <a:prstClr val="black">
                    <a:alpha val="8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ko-KR" altLang="en-US">
                  <a:latin typeface="Yoon 윤고딕 520_TT" pitchFamily="18" charset="-127"/>
                  <a:ea typeface="Yoon 윤고딕 520_TT" pitchFamily="18" charset="-127"/>
                </a:endParaRPr>
              </a:p>
            </p:txBody>
          </p:sp>
          <p:sp>
            <p:nvSpPr>
              <p:cNvPr id="108" name="Rectangle 15"/>
              <p:cNvSpPr/>
              <p:nvPr/>
            </p:nvSpPr>
            <p:spPr>
              <a:xfrm>
                <a:off x="712004" y="3897153"/>
                <a:ext cx="576000" cy="200055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/>
                <a:r>
                  <a:rPr lang="zh-CN" altLang="en-US" sz="1300" spc="-150" dirty="0" smtClean="0">
                    <a:solidFill>
                      <a:schemeClr val="bg1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产品</a:t>
                </a:r>
                <a:endParaRPr lang="ko-KR" altLang="en-US" sz="1300" spc="-150" dirty="0" smtClean="0">
                  <a:solidFill>
                    <a:schemeClr val="bg1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20_TT" pitchFamily="18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109" name="직선 연결선 108"/>
              <p:cNvCxnSpPr/>
              <p:nvPr/>
            </p:nvCxnSpPr>
            <p:spPr>
              <a:xfrm>
                <a:off x="633731" y="3866356"/>
                <a:ext cx="0" cy="252000"/>
              </a:xfrm>
              <a:prstGeom prst="line">
                <a:avLst/>
              </a:prstGeom>
              <a:ln w="28575">
                <a:solidFill>
                  <a:srgbClr val="E33C1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그룹 134"/>
            <p:cNvGrpSpPr/>
            <p:nvPr/>
          </p:nvGrpSpPr>
          <p:grpSpPr>
            <a:xfrm>
              <a:off x="620634" y="4135437"/>
              <a:ext cx="828000" cy="252894"/>
              <a:chOff x="620634" y="4135437"/>
              <a:chExt cx="828000" cy="252894"/>
            </a:xfrm>
          </p:grpSpPr>
          <p:sp>
            <p:nvSpPr>
              <p:cNvPr id="104" name="양쪽 모서리가 둥근 사각형 103"/>
              <p:cNvSpPr/>
              <p:nvPr/>
            </p:nvSpPr>
            <p:spPr>
              <a:xfrm rot="5400000" flipH="1">
                <a:off x="908634" y="3848331"/>
                <a:ext cx="252000" cy="8280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00">
                  <a:alpha val="73000"/>
                </a:srgbClr>
              </a:solidFill>
              <a:ln>
                <a:noFill/>
              </a:ln>
              <a:effectLst>
                <a:innerShdw blurRad="38100" dist="25400" dir="15900000">
                  <a:prstClr val="black">
                    <a:alpha val="8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ko-KR" altLang="en-US">
                  <a:latin typeface="Yoon 윤고딕 520_TT" pitchFamily="18" charset="-127"/>
                  <a:ea typeface="Yoon 윤고딕 520_TT" pitchFamily="18" charset="-127"/>
                </a:endParaRPr>
              </a:p>
            </p:txBody>
          </p:sp>
          <p:sp>
            <p:nvSpPr>
              <p:cNvPr id="105" name="Rectangle 15"/>
              <p:cNvSpPr/>
              <p:nvPr/>
            </p:nvSpPr>
            <p:spPr>
              <a:xfrm>
                <a:off x="712004" y="4165903"/>
                <a:ext cx="576000" cy="200055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/>
                <a:r>
                  <a:rPr lang="zh-CN" altLang="en-US" sz="1300" spc="-150" dirty="0" smtClean="0">
                    <a:solidFill>
                      <a:schemeClr val="bg1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需求方</a:t>
                </a:r>
                <a:endParaRPr lang="ko-KR" altLang="en-US" sz="1300" spc="-150" dirty="0" smtClean="0">
                  <a:solidFill>
                    <a:schemeClr val="bg1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20_TT" pitchFamily="18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106" name="직선 연결선 105"/>
              <p:cNvCxnSpPr/>
              <p:nvPr/>
            </p:nvCxnSpPr>
            <p:spPr>
              <a:xfrm>
                <a:off x="633731" y="4135437"/>
                <a:ext cx="0" cy="252000"/>
              </a:xfrm>
              <a:prstGeom prst="line">
                <a:avLst/>
              </a:prstGeom>
              <a:ln w="28575">
                <a:solidFill>
                  <a:srgbClr val="E33C1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그룹 142"/>
            <p:cNvGrpSpPr/>
            <p:nvPr/>
          </p:nvGrpSpPr>
          <p:grpSpPr>
            <a:xfrm>
              <a:off x="620634" y="4414043"/>
              <a:ext cx="828000" cy="252730"/>
              <a:chOff x="620634" y="4414043"/>
              <a:chExt cx="828000" cy="252730"/>
            </a:xfrm>
          </p:grpSpPr>
          <p:sp>
            <p:nvSpPr>
              <p:cNvPr id="101" name="양쪽 모서리가 둥근 사각형 100"/>
              <p:cNvSpPr/>
              <p:nvPr/>
            </p:nvSpPr>
            <p:spPr>
              <a:xfrm rot="5400000" flipH="1">
                <a:off x="908634" y="4126773"/>
                <a:ext cx="252000" cy="8280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00">
                  <a:alpha val="73000"/>
                </a:srgbClr>
              </a:solidFill>
              <a:ln>
                <a:noFill/>
              </a:ln>
              <a:effectLst>
                <a:innerShdw blurRad="38100" dist="25400" dir="15900000">
                  <a:prstClr val="black">
                    <a:alpha val="8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ko-KR" altLang="en-US">
                  <a:latin typeface="Yoon 윤고딕 520_TT" pitchFamily="18" charset="-127"/>
                  <a:ea typeface="Yoon 윤고딕 520_TT" pitchFamily="18" charset="-127"/>
                </a:endParaRPr>
              </a:p>
            </p:txBody>
          </p:sp>
          <p:sp>
            <p:nvSpPr>
              <p:cNvPr id="102" name="Rectangle 15"/>
              <p:cNvSpPr/>
              <p:nvPr/>
            </p:nvSpPr>
            <p:spPr>
              <a:xfrm>
                <a:off x="712004" y="4448292"/>
                <a:ext cx="576000" cy="200055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/>
                <a:r>
                  <a:rPr lang="zh-CN" altLang="en-US" sz="1300" spc="-150" dirty="0" smtClean="0">
                    <a:solidFill>
                      <a:schemeClr val="bg1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产能</a:t>
                </a:r>
                <a:endParaRPr lang="ko-KR" altLang="en-US" sz="1300" spc="-150" dirty="0" smtClean="0">
                  <a:solidFill>
                    <a:schemeClr val="bg1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20_TT" pitchFamily="18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103" name="직선 연결선 102"/>
              <p:cNvCxnSpPr/>
              <p:nvPr/>
            </p:nvCxnSpPr>
            <p:spPr>
              <a:xfrm>
                <a:off x="633731" y="4414043"/>
                <a:ext cx="0" cy="252000"/>
              </a:xfrm>
              <a:prstGeom prst="line">
                <a:avLst/>
              </a:prstGeom>
              <a:ln w="28575">
                <a:solidFill>
                  <a:srgbClr val="E33C1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9" name="그림 118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156920" y="1913724"/>
            <a:ext cx="1612815" cy="1043658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40" name="TextBox 39"/>
          <p:cNvSpPr txBox="1"/>
          <p:nvPr/>
        </p:nvSpPr>
        <p:spPr bwMode="auto">
          <a:xfrm>
            <a:off x="143296" y="220231"/>
            <a:ext cx="763306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6. </a:t>
            </a:r>
            <a:r>
              <a:rPr kumimoji="0" lang="zh-CN" alt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世</a:t>
            </a:r>
            <a:r>
              <a:rPr kumimoji="0" lang="zh-CN" alt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亚昌原特殊钢</a:t>
            </a:r>
            <a:endParaRPr kumimoji="0" lang="en-US" altLang="ko-KR" sz="3600" b="1" dirty="0" smtClean="0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0"/>
            <a:ext cx="9142857" cy="847619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755576" y="3429000"/>
            <a:ext cx="7488832" cy="2880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제목 26"/>
          <p:cNvSpPr txBox="1"/>
          <p:nvPr/>
        </p:nvSpPr>
        <p:spPr>
          <a:xfrm>
            <a:off x="144276" y="188640"/>
            <a:ext cx="8712200" cy="416202"/>
          </a:xfrm>
          <a:prstGeom prst="rect">
            <a:avLst/>
          </a:prstGeom>
        </p:spPr>
        <p:txBody>
          <a:bodyPr vert="horz" lIns="72000" tIns="45720" rIns="72000" bIns="45720" rtlCol="0" anchor="b">
            <a:noAutofit/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0" lang="ko-KR" altLang="en-US" sz="2000" b="1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9pPr>
          </a:lstStyle>
          <a:p>
            <a:r>
              <a:rPr lang="en-US" altLang="ko-KR" dirty="0" smtClean="0">
                <a:latin typeface="+mn-lt"/>
              </a:rPr>
              <a:t>Contents</a:t>
            </a:r>
            <a:endParaRPr lang="ko-KR" alt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1051081"/>
            <a:ext cx="5508612" cy="4862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10000"/>
              </a:lnSpc>
              <a:buAutoNum type="romanUcPeriod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亚集团简介</a:t>
            </a:r>
            <a:endParaRPr lang="en-US" altLang="ko-KR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1</a:t>
            </a: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沿革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2.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集团概要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3.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全球网络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事业成就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核心价值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6.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世亚昌原特殊钢介绍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en-US" altLang="ko-KR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II.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亚特材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绍</a:t>
            </a:r>
            <a:endParaRPr lang="en-US" altLang="ko-KR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司简介</a:t>
            </a: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ko-KR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2.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生产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主要工序介绍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竞争优势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项目签约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직사각형 58"/>
          <p:cNvSpPr/>
          <p:nvPr/>
        </p:nvSpPr>
        <p:spPr>
          <a:xfrm>
            <a:off x="1376405" y="5408462"/>
            <a:ext cx="7005488" cy="387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2" name="Straight Connector 67"/>
          <p:cNvCxnSpPr/>
          <p:nvPr/>
        </p:nvCxnSpPr>
        <p:spPr bwMode="gray">
          <a:xfrm>
            <a:off x="1311556" y="5881089"/>
            <a:ext cx="7166731" cy="0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직사각형 57"/>
          <p:cNvSpPr/>
          <p:nvPr/>
        </p:nvSpPr>
        <p:spPr>
          <a:xfrm>
            <a:off x="1376680" y="4239260"/>
            <a:ext cx="7101205" cy="9417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1417320" y="3310890"/>
            <a:ext cx="7005320" cy="7346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1376680" y="2097405"/>
            <a:ext cx="6961505" cy="1064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텍스트 개체 틀 27"/>
          <p:cNvSpPr txBox="1"/>
          <p:nvPr/>
        </p:nvSpPr>
        <p:spPr>
          <a:xfrm>
            <a:off x="179512" y="800708"/>
            <a:ext cx="8784976" cy="75608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charset="-127"/>
                <a:cs typeface="+mn-cs"/>
              </a:defRPr>
            </a:lvl9pPr>
          </a:lstStyle>
          <a:p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公司名称为“世亚特材（浙江）有限公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司”</a:t>
            </a:r>
            <a:r>
              <a: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厂的主力产品为针对国内市场魅力度较高吸引力较强的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的电子、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医疗、制药等领域的具有高附加值的</a:t>
            </a:r>
            <a:r>
              <a: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直管与盘管。</a:t>
            </a:r>
            <a:endParaRPr lang="ko-KR" altLang="en-US" sz="1600" dirty="0">
              <a:solidFill>
                <a:prstClr val="black"/>
              </a:solidFill>
              <a:latin typeface="微软雅黑" panose="020B0503020204020204" pitchFamily="34" charset="-122"/>
              <a:ea typeface="Malgun Gothic" panose="020B0503020000020004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346819" y="1612647"/>
            <a:ext cx="8257629" cy="243849"/>
            <a:chOff x="5308730" y="1098383"/>
            <a:chExt cx="6805677" cy="146020"/>
          </a:xfrm>
        </p:grpSpPr>
        <p:cxnSp>
          <p:nvCxnSpPr>
            <p:cNvPr id="12" name="직선 연결선 11"/>
            <p:cNvCxnSpPr/>
            <p:nvPr/>
          </p:nvCxnSpPr>
          <p:spPr>
            <a:xfrm>
              <a:off x="5308730" y="1244403"/>
              <a:ext cx="680567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328084" y="1098383"/>
              <a:ext cx="1385789" cy="12901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b" anchorCtr="0">
              <a:spAutoFit/>
            </a:bodyPr>
            <a:lstStyle>
              <a:defPPr>
                <a:defRPr lang="ko-KR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3B495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kumimoji="0" lang="zh-CN" altLang="en-US" sz="14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</a:t>
              </a:r>
              <a:r>
                <a:rPr kumimoji="0" lang="zh-CN" altLang="en-US" sz="14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司简介</a:t>
              </a:r>
              <a:endParaRPr kumimoji="0"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3" name="직사각형 62"/>
          <p:cNvSpPr/>
          <p:nvPr/>
        </p:nvSpPr>
        <p:spPr>
          <a:xfrm>
            <a:off x="1494790" y="2239010"/>
            <a:ext cx="6850380" cy="7232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222250" indent="-171450" latinLnBrk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吨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ko-KR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Malgun Gothic" panose="020B0503020000020004" charset="-127"/>
              </a:rPr>
              <a:t>月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(1~2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): </a:t>
            </a:r>
          </a:p>
          <a:p>
            <a:pPr marL="50800" latinLnBrk="0">
              <a:spcBef>
                <a:spcPts val="300"/>
              </a:spcBef>
            </a:pPr>
            <a:r>
              <a:rPr lang="en-US" altLang="ko-KR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- 1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 ：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吨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ko-KR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0800" latinLnBrk="0">
              <a:spcBef>
                <a:spcPts val="300"/>
              </a:spcBef>
            </a:pPr>
            <a:r>
              <a:rPr lang="en-US" altLang="ko-KR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-</a:t>
            </a:r>
            <a:r>
              <a:rPr lang="en-US" altLang="ko-KR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 ：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吨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 （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* 2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期投资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根据生产和市场情况而定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Malgun Gothic" panose="020B0503020000020004" charset="-127"/>
              </a:rPr>
              <a:t>）</a:t>
            </a:r>
            <a:endParaRPr lang="ko-KR" altLang="en-US" sz="1400" dirty="0">
              <a:solidFill>
                <a:prstClr val="black"/>
              </a:solidFill>
              <a:latin typeface="微软雅黑" panose="020B0503020204020204" pitchFamily="34" charset="-122"/>
              <a:ea typeface="Malgun Gothic" panose="020B0503020000020004" charset="-127"/>
            </a:endParaRPr>
          </a:p>
        </p:txBody>
      </p:sp>
      <p:sp>
        <p:nvSpPr>
          <p:cNvPr id="71" name="오각형 70"/>
          <p:cNvSpPr/>
          <p:nvPr/>
        </p:nvSpPr>
        <p:spPr>
          <a:xfrm>
            <a:off x="332528" y="2060960"/>
            <a:ext cx="969313" cy="986910"/>
          </a:xfrm>
          <a:prstGeom prst="homePlate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生产量</a:t>
            </a:r>
            <a:endParaRPr lang="ko-KR" altLang="en-US" sz="12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1524000" y="3469640"/>
            <a:ext cx="5628640" cy="4692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222250" indent="-171450" latinLnBrk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钢种</a:t>
            </a:r>
            <a:r>
              <a:rPr lang="ko-KR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Malgun Gothic" panose="020B0503020000020004" charset="-127"/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304/316,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特殊合金等 精密管产品</a:t>
            </a:r>
            <a:endParaRPr lang="en-US" altLang="ko-KR" sz="14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0800" latinLnBrk="0">
              <a:spcBef>
                <a:spcPts val="300"/>
              </a:spcBef>
            </a:pPr>
            <a:r>
              <a:rPr lang="en-US" altLang="ko-KR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- 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直管</a:t>
            </a:r>
            <a:r>
              <a:rPr lang="ko-KR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Malgun Gothic" panose="020B0503020000020004" charset="-127"/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6.0~50.8mm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 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盘管</a:t>
            </a:r>
            <a:r>
              <a:rPr lang="ko-KR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Malgun Gothic" panose="020B0503020000020004" charset="-127"/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:6.0~25.4mm</a:t>
            </a:r>
            <a:endParaRPr lang="ko-KR" altLang="en-US" sz="1400" dirty="0">
              <a:solidFill>
                <a:prstClr val="black"/>
              </a:solidFill>
              <a:latin typeface="微软雅黑" panose="020B0503020204020204" pitchFamily="34" charset="-122"/>
              <a:ea typeface="Malgun Gothic" panose="020B0503020000020004" charset="-127"/>
            </a:endParaRPr>
          </a:p>
        </p:txBody>
      </p:sp>
      <p:sp>
        <p:nvSpPr>
          <p:cNvPr id="74" name="오각형 73"/>
          <p:cNvSpPr/>
          <p:nvPr/>
        </p:nvSpPr>
        <p:spPr>
          <a:xfrm>
            <a:off x="367753" y="3349674"/>
            <a:ext cx="969313" cy="648146"/>
          </a:xfrm>
          <a:prstGeom prst="homePlate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产品群</a:t>
            </a:r>
            <a:endParaRPr lang="ko-KR" altLang="en-US" sz="12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1494790" y="4348480"/>
            <a:ext cx="5939790" cy="7232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177800" indent="-127000" latinLnBrk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电子、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医疗、汽车、石油化工等</a:t>
            </a:r>
            <a:endParaRPr lang="en-US" altLang="ko-KR" sz="1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0800" latinLnBrk="0">
              <a:spcBef>
                <a:spcPts val="300"/>
              </a:spcBef>
            </a:pPr>
            <a:r>
              <a:rPr lang="en-US" altLang="ko-KR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-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利用高附加价值的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产品进军医疗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、电子等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高级市场</a:t>
            </a:r>
            <a:endParaRPr lang="ko-KR" altLang="en-US" sz="1400" dirty="0">
              <a:solidFill>
                <a:prstClr val="black"/>
              </a:solidFill>
              <a:latin typeface="微软雅黑" panose="020B0503020204020204" pitchFamily="34" charset="-122"/>
              <a:ea typeface="Malgun Gothic" panose="020B0503020000020004" charset="-127"/>
            </a:endParaRPr>
          </a:p>
          <a:p>
            <a:pPr marL="50800" latinLnBrk="0">
              <a:spcBef>
                <a:spcPts val="300"/>
              </a:spcBef>
            </a:pPr>
            <a:r>
              <a:rPr lang="ko-KR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Malgun Gothic" panose="020B0503020000020004" charset="-127"/>
              </a:rPr>
              <a:t>   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盘管主要应用在石油化工等领域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ko-KR" altLang="en-US" sz="1400" dirty="0">
              <a:solidFill>
                <a:prstClr val="black"/>
              </a:solidFill>
              <a:latin typeface="微软雅黑" panose="020B0503020204020204" pitchFamily="34" charset="-122"/>
              <a:ea typeface="Malgun Gothic" panose="020B0503020000020004" charset="-127"/>
            </a:endParaRPr>
          </a:p>
        </p:txBody>
      </p:sp>
      <p:sp>
        <p:nvSpPr>
          <p:cNvPr id="77" name="오각형 76"/>
          <p:cNvSpPr/>
          <p:nvPr/>
        </p:nvSpPr>
        <p:spPr>
          <a:xfrm>
            <a:off x="309033" y="4202518"/>
            <a:ext cx="969313" cy="933284"/>
          </a:xfrm>
          <a:prstGeom prst="homePlate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主要市场</a:t>
            </a:r>
            <a:endParaRPr lang="en-US" altLang="ko-KR" sz="1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1495064" y="5494796"/>
            <a:ext cx="3888606" cy="2152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177800" indent="-127000" latinLnBrk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工厂面积 约</a:t>
            </a:r>
            <a:r>
              <a:rPr lang="ko-KR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Malgun Gothic" panose="020B0503020000020004" charset="-127"/>
              </a:rPr>
              <a:t> </a:t>
            </a:r>
            <a:r>
              <a:rPr lang="en-US" altLang="ko-KR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5,300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韩国平</a:t>
            </a:r>
            <a:r>
              <a:rPr lang="en-US" altLang="ko-KR" sz="12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ko-KR" altLang="en-US" sz="1200" dirty="0">
              <a:solidFill>
                <a:prstClr val="black"/>
              </a:solidFill>
              <a:latin typeface="微软雅黑" panose="020B0503020204020204" pitchFamily="34" charset="-122"/>
              <a:ea typeface="Malgun Gothic" panose="020B0503020000020004" charset="-127"/>
            </a:endParaRPr>
          </a:p>
        </p:txBody>
      </p:sp>
      <p:sp>
        <p:nvSpPr>
          <p:cNvPr id="80" name="오각형 79"/>
          <p:cNvSpPr/>
          <p:nvPr/>
        </p:nvSpPr>
        <p:spPr>
          <a:xfrm>
            <a:off x="333010" y="5470423"/>
            <a:ext cx="969313" cy="410840"/>
          </a:xfrm>
          <a:prstGeom prst="homePlate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面积</a:t>
            </a:r>
            <a:endParaRPr lang="en-US" altLang="ko-KR" sz="1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6" name="Straight Connector 67"/>
          <p:cNvCxnSpPr/>
          <p:nvPr/>
        </p:nvCxnSpPr>
        <p:spPr bwMode="gray">
          <a:xfrm>
            <a:off x="1376634" y="3162187"/>
            <a:ext cx="7166731" cy="0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67"/>
          <p:cNvCxnSpPr/>
          <p:nvPr/>
        </p:nvCxnSpPr>
        <p:spPr bwMode="gray">
          <a:xfrm>
            <a:off x="1340097" y="4045689"/>
            <a:ext cx="7166731" cy="0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67"/>
          <p:cNvCxnSpPr/>
          <p:nvPr/>
        </p:nvCxnSpPr>
        <p:spPr bwMode="gray">
          <a:xfrm>
            <a:off x="1376927" y="5180903"/>
            <a:ext cx="7166731" cy="0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제목 26"/>
          <p:cNvSpPr txBox="1"/>
          <p:nvPr/>
        </p:nvSpPr>
        <p:spPr>
          <a:xfrm>
            <a:off x="144276" y="188640"/>
            <a:ext cx="8712200" cy="416202"/>
          </a:xfrm>
          <a:prstGeom prst="rect">
            <a:avLst/>
          </a:prstGeom>
        </p:spPr>
        <p:txBody>
          <a:bodyPr vert="horz" lIns="72000" tIns="45720" rIns="72000" bIns="45720" rtlCol="0" anchor="b">
            <a:noAutofit/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0" lang="ko-KR" altLang="en-US" sz="2000" b="1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9pPr>
          </a:lstStyle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、合资公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司简介</a:t>
            </a:r>
            <a:endParaRPr lang="ko-KR" altLang="en-US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0"/>
            <a:ext cx="9142857" cy="84761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15517" y="276907"/>
            <a:ext cx="2800447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b" anchorCtr="0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B49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en-US" altLang="ko-KR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生产产品</a:t>
            </a:r>
            <a:r>
              <a:rPr kumimoji="0" lang="ko-KR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Malgun Gothic" panose="020B0503020000020004" charset="-127"/>
              </a:rPr>
              <a:t> </a:t>
            </a:r>
            <a:r>
              <a:rPr kumimoji="0" lang="en-US" altLang="ko-KR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 BA</a:t>
            </a:r>
            <a:r>
              <a:rPr kumimoji="0"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直管</a:t>
            </a:r>
            <a:endParaRPr kumimoji="0" lang="en-US" altLang="ko-KR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4" name="직선 연결선 16"/>
          <p:cNvCxnSpPr/>
          <p:nvPr/>
        </p:nvCxnSpPr>
        <p:spPr>
          <a:xfrm>
            <a:off x="227430" y="1988840"/>
            <a:ext cx="10394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918" y="2020445"/>
            <a:ext cx="1985962" cy="1181994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067944" y="2150179"/>
            <a:ext cx="4284476" cy="90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3805" tIns="45720" rIns="91440" bIns="31740" numCol="1" anchor="ctr" anchorCtr="0" compatLnSpc="1">
            <a:spAutoFit/>
          </a:bodyPr>
          <a:lstStyle/>
          <a:p>
            <a:pPr lvl="0" eaLnBrk="0" latinLnBrk="0" hangingPunct="0">
              <a:lnSpc>
                <a:spcPct val="150000"/>
              </a:lnSpc>
            </a:pPr>
            <a:r>
              <a:rPr lang="zh-CN" altLang="ko-KR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钢管在经过轧制和冷拔加工后，在保护气体</a:t>
            </a:r>
            <a:r>
              <a:rPr lang="zh-CN" altLang="ko-KR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或真空</a:t>
            </a:r>
            <a:r>
              <a:rPr lang="zh-CN" altLang="ko-KR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状态下通过热处理，防止钢管表面的氧化脱碳现象，维持表面光洁度的光亮状态的</a:t>
            </a:r>
            <a:r>
              <a:rPr lang="zh-CN" altLang="ko-KR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ko-KR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36096" y="3279467"/>
            <a:ext cx="2136069" cy="124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3805" tIns="45720" rIns="91440" bIns="3174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ko-KR" altLang="ko-K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</a:rPr>
              <a:t>- ASTM A269/A213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ko-KR" altLang="ko-K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</a:rPr>
              <a:t>JIS G3459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ko-KR" altLang="ko-K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</a:rPr>
              <a:t>EN 10216-5</a:t>
            </a:r>
            <a:endParaRPr kumimoji="0" lang="en-US" altLang="ko-K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+mn-ea"/>
              <a:ea typeface="+mn-ea"/>
            </a:endParaRP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kumimoji="0" lang="ko-KR" altLang="ko-K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29381" y="3541326"/>
            <a:ext cx="2614627" cy="69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3805" tIns="45720" rIns="91440" bIns="31740" numCol="1" anchor="ctr" anchorCtr="0" compatLnSpc="1">
            <a:spAutoFit/>
          </a:bodyPr>
          <a:lstStyle/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zh-CN" altLang="en-US" sz="10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通过精密冷拔，内部</a:t>
            </a:r>
            <a:r>
              <a:rPr kumimoji="0" lang="zh-CN" altLang="en-US" sz="1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</a:t>
            </a:r>
            <a:r>
              <a:rPr kumimoji="0" lang="zh-CN" altLang="en-US" sz="10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度优秀</a:t>
            </a:r>
            <a:endParaRPr kumimoji="0" lang="en-US" altLang="zh-CN" sz="1000" dirty="0" smtClean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lvl="1" indent="-171450" eaLnBrk="0" latinLnBrk="0" hangingPunct="0">
              <a:buFontTx/>
              <a:buChar char="-"/>
            </a:pPr>
            <a:r>
              <a:rPr kumimoji="0" lang="zh-CN" altLang="en-US" sz="10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kumimoji="0" lang="en-US" altLang="zh-CN" sz="10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</a:t>
            </a:r>
            <a:r>
              <a:rPr kumimoji="0" lang="zh-CN" altLang="en-US" sz="1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热处理提高</a:t>
            </a:r>
            <a:r>
              <a:rPr kumimoji="0" lang="zh-CN" altLang="en-US" sz="10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耐蚀性</a:t>
            </a:r>
            <a:endParaRPr kumimoji="0" lang="en-US" altLang="zh-CN" sz="1000" dirty="0" smtClean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lvl="1" indent="-171450" eaLnBrk="0" latinLnBrk="0" hangingPunct="0">
              <a:buFontTx/>
              <a:buChar char="-"/>
            </a:pPr>
            <a:r>
              <a:rPr kumimoji="0" lang="zh-CN" altLang="en-US" sz="10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在高压力领域可使用</a:t>
            </a:r>
            <a:endParaRPr kumimoji="0" lang="en-US" altLang="zh-CN" sz="1000" dirty="0" smtClean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lvl="1" indent="-171450" eaLnBrk="0" latinLnBrk="0" hangingPunct="0">
              <a:buFontTx/>
              <a:buChar char="-"/>
            </a:pPr>
            <a:r>
              <a:rPr kumimoji="0" lang="zh-CN" altLang="en-US" sz="10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在高温环境下可使用</a:t>
            </a: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58799" y="2031142"/>
            <a:ext cx="1008106" cy="11686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spcBef>
                <a:spcPts val="300"/>
              </a:spcBef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产品说明</a:t>
            </a:r>
            <a:endParaRPr lang="en-US" altLang="ko-KR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488705" y="2037782"/>
            <a:ext cx="7439779" cy="1161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altLang="ko-KR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8799" y="3328957"/>
            <a:ext cx="1008106" cy="1118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spcBef>
                <a:spcPts val="300"/>
              </a:spcBef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产品特征及规格</a:t>
            </a:r>
            <a:endParaRPr lang="en-US" altLang="ko-KR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58799" y="4559263"/>
            <a:ext cx="1008106" cy="20655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spcBef>
                <a:spcPts val="300"/>
              </a:spcBef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主要需求方及钢种</a:t>
            </a:r>
            <a:endParaRPr lang="en-US" altLang="ko-KR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488705" y="3335731"/>
            <a:ext cx="7439779" cy="111300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altLang="ko-KR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37646" y="5006207"/>
            <a:ext cx="2592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latinLnBrk="0" hangingPunct="0"/>
            <a:r>
              <a:rPr kumimoji="0" lang="en-US" altLang="ko-KR" sz="12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kumimoji="0" lang="zh-CN" altLang="en-US" sz="12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kumimoji="0" lang="zh-CN" altLang="en-US" sz="12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纯度气体管道用</a:t>
            </a:r>
            <a:r>
              <a:rPr kumimoji="0" lang="en-US" altLang="ko-KR" sz="12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Tube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3255526" y="5552419"/>
            <a:ext cx="2867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 GDI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发动机配件</a:t>
            </a:r>
            <a:endParaRPr lang="en-US" altLang="ko-KR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ko-KR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汽车转向装置</a:t>
            </a:r>
            <a:endParaRPr lang="ko-KR" altLang="en-US" sz="1200" dirty="0">
              <a:latin typeface="微软雅黑" panose="020B0503020204020204" pitchFamily="34" charset="-122"/>
              <a:ea typeface="+mn-ea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1505918" y="4869160"/>
            <a:ext cx="16313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3281585" y="4869160"/>
            <a:ext cx="26945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6300192" y="4871467"/>
            <a:ext cx="2592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9552" y="1606157"/>
            <a:ext cx="8280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lang="ko-KR" altLang="en-US" b="1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45581" y="1598881"/>
            <a:ext cx="8280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ko-KR" altLang="en-US" b="1" dirty="0">
              <a:latin typeface="微软雅黑" panose="020B0503020204020204" pitchFamily="34" charset="-122"/>
              <a:ea typeface="+mn-ea"/>
            </a:endParaRPr>
          </a:p>
        </p:txBody>
      </p:sp>
      <p:cxnSp>
        <p:nvCxnSpPr>
          <p:cNvPr id="34" name="직선 연결선 16"/>
          <p:cNvCxnSpPr/>
          <p:nvPr/>
        </p:nvCxnSpPr>
        <p:spPr>
          <a:xfrm>
            <a:off x="1488705" y="1988840"/>
            <a:ext cx="7439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/>
          <p:cNvSpPr/>
          <p:nvPr/>
        </p:nvSpPr>
        <p:spPr>
          <a:xfrm>
            <a:off x="1488705" y="3328957"/>
            <a:ext cx="723256" cy="1118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spcBef>
                <a:spcPts val="300"/>
              </a:spcBef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产品特征</a:t>
            </a:r>
            <a:endParaRPr lang="en-US" altLang="ko-KR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4841955" y="3328957"/>
            <a:ext cx="723256" cy="1118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spcBef>
                <a:spcPts val="300"/>
              </a:spcBef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适用</a:t>
            </a:r>
            <a:endParaRPr lang="en-US" altLang="zh-CN" sz="1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latinLnBrk="0">
              <a:spcBef>
                <a:spcPts val="300"/>
              </a:spcBef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规格</a:t>
            </a:r>
            <a:endParaRPr lang="en-US" altLang="ko-KR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45581" y="4559676"/>
            <a:ext cx="13175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需求产业</a:t>
            </a:r>
            <a:endParaRPr lang="ko-KR" altLang="en-US" b="1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54460" y="4559676"/>
            <a:ext cx="13175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主要用途</a:t>
            </a:r>
            <a:endParaRPr lang="ko-KR" altLang="en-US" b="1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36196" y="4559676"/>
            <a:ext cx="13175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钢种</a:t>
            </a:r>
            <a:endParaRPr lang="ko-KR" altLang="en-US" b="1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518802" y="4941168"/>
            <a:ext cx="1613038" cy="5040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spcBef>
                <a:spcPts val="300"/>
              </a:spcBef>
            </a:pPr>
            <a:r>
              <a:rPr lang="ko-KR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① </a:t>
            </a:r>
            <a:r>
              <a:rPr lang="zh-CN" altLang="en-US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电子</a:t>
            </a:r>
            <a:r>
              <a:rPr lang="en-US" altLang="ko-KR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en-US" altLang="ko-KR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LCD</a:t>
            </a:r>
            <a:r>
              <a:rPr lang="zh-CN" altLang="en-US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产业</a:t>
            </a:r>
            <a:r>
              <a:rPr lang="ko-KR" altLang="en-US" sz="1200" b="1" dirty="0" smtClean="0">
                <a:solidFill>
                  <a:schemeClr val="tx1"/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ko-KR" altLang="en-US" sz="1200" b="1" dirty="0">
              <a:solidFill>
                <a:schemeClr val="tx1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518802" y="5564809"/>
            <a:ext cx="1613038" cy="5040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>
              <a:spcBef>
                <a:spcPts val="300"/>
              </a:spcBef>
            </a:pPr>
            <a:r>
              <a:rPr lang="ko-KR" altLang="en-US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Malgun Gothic" panose="020B0503020000020004" charset="-127"/>
                <a:cs typeface="Arial" panose="020B0604020202020204" pitchFamily="34" charset="0"/>
              </a:rPr>
              <a:t>② 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汽车</a:t>
            </a:r>
            <a:endParaRPr lang="ko-KR" altLang="en-US" sz="1200" b="1" dirty="0">
              <a:solidFill>
                <a:schemeClr val="tx1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1518802" y="6194305"/>
            <a:ext cx="1613038" cy="5040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>
              <a:spcBef>
                <a:spcPts val="300"/>
              </a:spcBef>
            </a:pPr>
            <a:r>
              <a:rPr lang="ko-KR" altLang="en-US" sz="1200" b="1" dirty="0" smtClean="0">
                <a:solidFill>
                  <a:schemeClr val="tx1"/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③ </a:t>
            </a:r>
            <a:r>
              <a:rPr lang="zh-CN" altLang="en-US" sz="1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石化</a:t>
            </a:r>
            <a:endParaRPr lang="ko-KR" altLang="en-US" sz="1200" b="1" dirty="0">
              <a:solidFill>
                <a:schemeClr val="tx1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300192" y="5006207"/>
            <a:ext cx="2592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latinLnBrk="0" hangingPunct="0"/>
            <a:r>
              <a:rPr kumimoji="0" lang="ko-KR" altLang="ko-KR" sz="1200" dirty="0" smtClean="0">
                <a:solidFill>
                  <a:srgbClr val="333333"/>
                </a:solidFill>
                <a:latin typeface="+mn-ea"/>
                <a:ea typeface="+mn-ea"/>
              </a:rPr>
              <a:t>TP316L/316L(VIM/VAR)</a:t>
            </a:r>
            <a:endParaRPr kumimoji="0" lang="en-US" altLang="ko-KR" sz="12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6300192" y="5573118"/>
            <a:ext cx="11031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+mn-ea"/>
                <a:ea typeface="+mn-ea"/>
              </a:rPr>
              <a:t>SUS304/304L</a:t>
            </a:r>
            <a:endParaRPr lang="ko-KR" altLang="en-US" sz="1200">
              <a:latin typeface="+mn-ea"/>
              <a:ea typeface="+mn-ea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255526" y="6178839"/>
            <a:ext cx="2867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热交换器</a:t>
            </a:r>
            <a:endParaRPr lang="en-US" altLang="ko-KR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Tx/>
              <a:buChar char="-"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测量用</a:t>
            </a:r>
            <a:endParaRPr lang="ko-KR" altLang="en-US" sz="1200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6300192" y="6240765"/>
            <a:ext cx="19463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+mn-ea"/>
                <a:ea typeface="+mn-ea"/>
              </a:rPr>
              <a:t>TP316L</a:t>
            </a:r>
            <a:r>
              <a:rPr lang="en-US" altLang="ko-KR" sz="1200" dirty="0">
                <a:latin typeface="+mn-ea"/>
                <a:ea typeface="+mn-ea"/>
              </a:rPr>
              <a:t>, EN1.4404/1.4435</a:t>
            </a:r>
            <a:endParaRPr lang="ko-KR" altLang="en-US" sz="1200">
              <a:latin typeface="+mn-ea"/>
              <a:ea typeface="+mn-ea"/>
            </a:endParaRPr>
          </a:p>
        </p:txBody>
      </p:sp>
      <p:sp>
        <p:nvSpPr>
          <p:cNvPr id="56" name="object 24"/>
          <p:cNvSpPr/>
          <p:nvPr/>
        </p:nvSpPr>
        <p:spPr>
          <a:xfrm>
            <a:off x="3237646" y="6121499"/>
            <a:ext cx="5184000" cy="0"/>
          </a:xfrm>
          <a:custGeom>
            <a:avLst/>
            <a:gdLst/>
            <a:ahLst/>
            <a:cxnLst/>
            <a:rect l="l" t="t" r="r" b="b"/>
            <a:pathLst>
              <a:path w="4894580">
                <a:moveTo>
                  <a:pt x="0" y="0"/>
                </a:moveTo>
                <a:lnTo>
                  <a:pt x="4894198" y="0"/>
                </a:lnTo>
              </a:path>
            </a:pathLst>
          </a:custGeom>
          <a:ln w="9144">
            <a:solidFill>
              <a:schemeClr val="tx1"/>
            </a:solidFill>
            <a:prstDash val="dash"/>
          </a:ln>
        </p:spPr>
        <p:txBody>
          <a:bodyPr wrap="square" lIns="0" tIns="0" rIns="0" bIns="0" rtlCol="0"/>
          <a:lstStyle/>
          <a:p>
            <a:endParaRPr>
              <a:latin typeface="+mn-ea"/>
              <a:ea typeface="+mn-ea"/>
            </a:endParaRPr>
          </a:p>
        </p:txBody>
      </p:sp>
      <p:sp>
        <p:nvSpPr>
          <p:cNvPr id="58" name="object 24"/>
          <p:cNvSpPr/>
          <p:nvPr/>
        </p:nvSpPr>
        <p:spPr>
          <a:xfrm>
            <a:off x="3237646" y="5481228"/>
            <a:ext cx="5184000" cy="0"/>
          </a:xfrm>
          <a:custGeom>
            <a:avLst/>
            <a:gdLst/>
            <a:ahLst/>
            <a:cxnLst/>
            <a:rect l="l" t="t" r="r" b="b"/>
            <a:pathLst>
              <a:path w="4894580">
                <a:moveTo>
                  <a:pt x="0" y="0"/>
                </a:moveTo>
                <a:lnTo>
                  <a:pt x="4894198" y="0"/>
                </a:lnTo>
              </a:path>
            </a:pathLst>
          </a:custGeom>
          <a:ln w="9144">
            <a:solidFill>
              <a:schemeClr val="tx1"/>
            </a:solidFill>
            <a:prstDash val="dash"/>
          </a:ln>
        </p:spPr>
        <p:txBody>
          <a:bodyPr wrap="square" lIns="0" tIns="0" rIns="0" bIns="0" rtlCol="0"/>
          <a:lstStyle/>
          <a:p>
            <a:endParaRPr>
              <a:latin typeface="+mn-ea"/>
              <a:ea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9532" y="872716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BA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直管产品的介绍如下：</a:t>
            </a:r>
            <a:endParaRPr lang="en-US" altLang="ko-KR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0"/>
            <a:ext cx="9142857" cy="84761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15517" y="276907"/>
            <a:ext cx="3117392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b" anchorCtr="0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B49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en-US" altLang="ko-KR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生产产品</a:t>
            </a:r>
            <a:r>
              <a:rPr kumimoji="0" lang="ko-KR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Malgun Gothic" panose="020B0503020000020004" charset="-127"/>
              </a:rPr>
              <a:t> </a:t>
            </a:r>
            <a:r>
              <a:rPr kumimoji="0" lang="en-US" altLang="ko-KR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 Coil Tube</a:t>
            </a:r>
          </a:p>
        </p:txBody>
      </p:sp>
      <p:cxnSp>
        <p:nvCxnSpPr>
          <p:cNvPr id="54" name="직선 연결선 16"/>
          <p:cNvCxnSpPr/>
          <p:nvPr/>
        </p:nvCxnSpPr>
        <p:spPr>
          <a:xfrm>
            <a:off x="227430" y="1925360"/>
            <a:ext cx="10394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067944" y="2104588"/>
            <a:ext cx="4284476" cy="87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3805" tIns="45720" rIns="91440" bIns="31740" numCol="1" anchor="ctr" anchorCtr="0" compatLnSpc="1">
            <a:spAutoFit/>
          </a:bodyPr>
          <a:lstStyle/>
          <a:p>
            <a:pPr lvl="0" eaLnBrk="0" latinLnBrk="0" hangingPunct="0">
              <a:lnSpc>
                <a:spcPct val="150000"/>
              </a:lnSpc>
            </a:pPr>
            <a:r>
              <a:rPr lang="zh-CN" altLang="ko-KR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母管在经过轧制及冷拔加工后，不是以直管而是保持圆形的盘管形态生产的钢管。冷加工时为提高产品的折率以及为了方便运输以盘管形态生产的</a:t>
            </a:r>
            <a:r>
              <a:rPr lang="zh-CN" altLang="ko-KR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ko-KR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36096" y="3215987"/>
            <a:ext cx="2136069" cy="124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3805" tIns="45720" rIns="91440" bIns="3174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ko-KR" altLang="ko-K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</a:rPr>
              <a:t>- ASTM A269/A213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ko-KR" altLang="ko-K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</a:rPr>
              <a:t>JIS G3459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ko-KR" altLang="ko-K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</a:rPr>
              <a:t>EN 10216-5</a:t>
            </a:r>
            <a:endParaRPr kumimoji="0" lang="en-US" altLang="ko-K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+mn-ea"/>
              <a:ea typeface="+mn-ea"/>
            </a:endParaRP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kumimoji="0" lang="ko-KR" altLang="ko-K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29381" y="3400900"/>
            <a:ext cx="2504409" cy="84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3805" tIns="45720" rIns="91440" bIns="31740" numCol="1" anchor="ctr" anchorCtr="0" compatLnSpc="1">
            <a:spAutoFit/>
          </a:bodyPr>
          <a:lstStyle/>
          <a:p>
            <a:pPr marL="628650" lvl="1" indent="-171450" eaLnBrk="0" latinLnBrk="0" hangingPunct="0">
              <a:buFontTx/>
              <a:buChar char="-"/>
            </a:pPr>
            <a:r>
              <a:rPr kumimoji="0"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每个</a:t>
            </a:r>
            <a:r>
              <a:rPr kumimoji="0"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Coil</a:t>
            </a:r>
            <a:r>
              <a:rPr kumimoji="0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kumimoji="0"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100kg</a:t>
            </a:r>
            <a:r>
              <a:rPr kumimoji="0"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，无需焊接，最长可生产约</a:t>
            </a:r>
            <a:r>
              <a:rPr kumimoji="0"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千米</a:t>
            </a:r>
            <a:endParaRPr kumimoji="0"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lvl="1" indent="-171450" eaLnBrk="0" latinLnBrk="0" hangingPunct="0">
              <a:buFontTx/>
              <a:buChar char="-"/>
            </a:pPr>
            <a:r>
              <a:rPr kumimoji="0"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kumimoji="0"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BA</a:t>
            </a:r>
            <a:r>
              <a:rPr kumimoji="0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热处理提高耐蚀性</a:t>
            </a:r>
          </a:p>
          <a:p>
            <a:pPr marL="628650" lvl="1" indent="-171450" eaLnBrk="0" latinLnBrk="0" hangingPunct="0">
              <a:buFontTx/>
              <a:buChar char="-"/>
            </a:pPr>
            <a:r>
              <a:rPr kumimoji="0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在高压力领域可使用</a:t>
            </a:r>
          </a:p>
          <a:p>
            <a:pPr marL="628650" lvl="1" indent="-171450" eaLnBrk="0" latinLnBrk="0" hangingPunct="0">
              <a:buFontTx/>
              <a:buChar char="-"/>
            </a:pPr>
            <a:r>
              <a:rPr kumimoji="0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在高温环境下可使用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258799" y="1967662"/>
            <a:ext cx="1008106" cy="11686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spcBef>
                <a:spcPts val="300"/>
              </a:spcBef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产品说明</a:t>
            </a:r>
            <a:endParaRPr lang="en-US" altLang="ko-KR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488705" y="1974302"/>
            <a:ext cx="7439779" cy="1161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altLang="ko-KR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8799" y="3265477"/>
            <a:ext cx="1008106" cy="1118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spcBef>
                <a:spcPts val="300"/>
              </a:spcBef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产品特征及规格</a:t>
            </a:r>
            <a:endParaRPr lang="en-US" altLang="ko-KR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58799" y="4495783"/>
            <a:ext cx="1008106" cy="20655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spcBef>
                <a:spcPts val="300"/>
              </a:spcBef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主要需求方及钢种</a:t>
            </a:r>
            <a:endParaRPr lang="en-US" altLang="ko-KR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488705" y="3272251"/>
            <a:ext cx="7439779" cy="111300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lang="en-US" altLang="ko-KR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37646" y="5088029"/>
            <a:ext cx="2592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latinLnBrk="0" hangingPunct="0"/>
            <a:r>
              <a:rPr kumimoji="0" lang="en-US" altLang="ko-KR" sz="1200" dirty="0">
                <a:solidFill>
                  <a:srgbClr val="333333"/>
                </a:solidFill>
                <a:latin typeface="+mn-ea"/>
                <a:ea typeface="+mn-ea"/>
              </a:rPr>
              <a:t>- PIT (Pre Insulated Tube)</a:t>
            </a:r>
            <a:endParaRPr kumimoji="0" lang="en-US" altLang="ko-KR" sz="1200" dirty="0" smtClean="0">
              <a:solidFill>
                <a:srgbClr val="333333"/>
              </a:solidFill>
              <a:latin typeface="+mn-ea"/>
              <a:ea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255526" y="5634241"/>
            <a:ext cx="31960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latin typeface="+mn-lt"/>
                <a:ea typeface="微软雅黑" panose="020B0503020204020204" pitchFamily="34" charset="-122"/>
                <a:cs typeface="Arial Unicode MS" panose="020B0604020202020204" pitchFamily="50" charset="-127"/>
              </a:rPr>
              <a:t>- Umbilical Tube</a:t>
            </a:r>
            <a:endParaRPr lang="ko-KR" altLang="en-US" sz="1200" dirty="0">
              <a:latin typeface="+mn-lt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9552" y="1542677"/>
            <a:ext cx="8280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lang="ko-KR" altLang="en-US" b="1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45581" y="1535401"/>
            <a:ext cx="8280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ko-KR" altLang="en-US" b="1" dirty="0">
              <a:latin typeface="微软雅黑" panose="020B0503020204020204" pitchFamily="34" charset="-122"/>
            </a:endParaRPr>
          </a:p>
        </p:txBody>
      </p:sp>
      <p:cxnSp>
        <p:nvCxnSpPr>
          <p:cNvPr id="34" name="직선 연결선 16"/>
          <p:cNvCxnSpPr/>
          <p:nvPr/>
        </p:nvCxnSpPr>
        <p:spPr>
          <a:xfrm>
            <a:off x="1488705" y="1925360"/>
            <a:ext cx="7439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/>
          <p:cNvSpPr/>
          <p:nvPr/>
        </p:nvSpPr>
        <p:spPr>
          <a:xfrm>
            <a:off x="1488705" y="3265477"/>
            <a:ext cx="723256" cy="1118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spcBef>
                <a:spcPts val="300"/>
              </a:spcBef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产品特征</a:t>
            </a:r>
            <a:endParaRPr lang="en-US" altLang="ko-KR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4841955" y="3265477"/>
            <a:ext cx="723256" cy="11185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spcBef>
                <a:spcPts val="300"/>
              </a:spcBef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适用规格</a:t>
            </a:r>
            <a:endParaRPr lang="en-US" altLang="ko-KR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45581" y="4641498"/>
            <a:ext cx="13175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需求产业</a:t>
            </a:r>
            <a:endParaRPr lang="ko-KR" altLang="en-US" b="1" dirty="0">
              <a:latin typeface="微软雅黑" panose="020B0503020204020204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54460" y="4641498"/>
            <a:ext cx="13175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主要用途</a:t>
            </a:r>
            <a:endParaRPr lang="ko-KR" altLang="en-US" b="1" dirty="0">
              <a:latin typeface="微软雅黑" panose="020B0503020204020204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36196" y="4641498"/>
            <a:ext cx="13175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钢种</a:t>
            </a:r>
            <a:endParaRPr lang="ko-KR" altLang="en-US" b="1" dirty="0">
              <a:latin typeface="微软雅黑" panose="020B0503020204020204" pitchFamily="34" charset="-122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518802" y="5022990"/>
            <a:ext cx="1613038" cy="5040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>
              <a:spcBef>
                <a:spcPts val="300"/>
              </a:spcBef>
            </a:pPr>
            <a:r>
              <a:rPr lang="ko-KR" altLang="en-US" sz="1200" b="1" dirty="0" smtClean="0">
                <a:solidFill>
                  <a:schemeClr val="tx1"/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① 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造船</a:t>
            </a:r>
            <a:endParaRPr lang="ko-KR" altLang="en-US" sz="1200" b="1" dirty="0">
              <a:solidFill>
                <a:schemeClr val="tx1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518802" y="5646631"/>
            <a:ext cx="1613038" cy="5040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>
              <a:spcBef>
                <a:spcPts val="300"/>
              </a:spcBef>
            </a:pPr>
            <a:r>
              <a:rPr lang="ko-KR" altLang="en-US" sz="1200" b="1" smtClean="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 pitchFamily="34" charset="0"/>
              </a:rPr>
              <a:t>② </a:t>
            </a:r>
            <a:r>
              <a:rPr lang="en-US" altLang="ko-KR" sz="1200" b="1" dirty="0" smtClean="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 pitchFamily="34" charset="0"/>
              </a:rPr>
              <a:t>Oil &amp; Gas</a:t>
            </a:r>
            <a:endParaRPr lang="ko-KR" alt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300192" y="5088029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latinLnBrk="0" hangingPunct="0"/>
            <a:r>
              <a:rPr kumimoji="0" lang="pt-BR" altLang="ko-KR" sz="1200" dirty="0">
                <a:solidFill>
                  <a:srgbClr val="333333"/>
                </a:solidFill>
                <a:latin typeface="+mn-ea"/>
                <a:ea typeface="+mn-ea"/>
              </a:rPr>
              <a:t>- TP316/316L, 904L, S31803, </a:t>
            </a:r>
            <a:r>
              <a:rPr kumimoji="0" lang="pt-BR" altLang="ko-KR" sz="1200" dirty="0" smtClean="0">
                <a:solidFill>
                  <a:srgbClr val="333333"/>
                </a:solidFill>
                <a:latin typeface="+mn-ea"/>
                <a:ea typeface="+mn-ea"/>
              </a:rPr>
              <a:t> </a:t>
            </a:r>
          </a:p>
          <a:p>
            <a:pPr lvl="0" eaLnBrk="0" latinLnBrk="0" hangingPunct="0"/>
            <a:r>
              <a:rPr kumimoji="0" lang="pt-BR" altLang="ko-KR" sz="1200" dirty="0">
                <a:solidFill>
                  <a:srgbClr val="333333"/>
                </a:solidFill>
                <a:latin typeface="+mn-ea"/>
                <a:ea typeface="+mn-ea"/>
              </a:rPr>
              <a:t> </a:t>
            </a:r>
            <a:r>
              <a:rPr kumimoji="0" lang="pt-BR" altLang="ko-KR" sz="1200" dirty="0" smtClean="0">
                <a:solidFill>
                  <a:srgbClr val="333333"/>
                </a:solidFill>
                <a:latin typeface="+mn-ea"/>
                <a:ea typeface="+mn-ea"/>
              </a:rPr>
              <a:t> S32750</a:t>
            </a:r>
            <a:r>
              <a:rPr kumimoji="0" lang="pt-BR" altLang="ko-KR" sz="1200" dirty="0">
                <a:solidFill>
                  <a:srgbClr val="333333"/>
                </a:solidFill>
                <a:latin typeface="+mn-ea"/>
                <a:ea typeface="+mn-ea"/>
              </a:rPr>
              <a:t>, etc</a:t>
            </a:r>
            <a:r>
              <a:rPr kumimoji="0" lang="ko-KR" altLang="ko-KR" sz="1200" dirty="0" smtClean="0">
                <a:solidFill>
                  <a:srgbClr val="333333"/>
                </a:solidFill>
                <a:latin typeface="+mn-ea"/>
                <a:ea typeface="+mn-ea"/>
              </a:rPr>
              <a:t>)</a:t>
            </a:r>
            <a:endParaRPr kumimoji="0" lang="en-US" altLang="ko-KR" sz="12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918" y="2031238"/>
            <a:ext cx="1985962" cy="1088339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293667" y="5711185"/>
            <a:ext cx="2849189" cy="63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3805" tIns="45720" rIns="91440" bIns="31740" numCol="1" anchor="ctr" anchorCtr="0" compatLnSpc="1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ko-KR" altLang="ko-KR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Arial Unicode MS" panose="020B0604020202020204" pitchFamily="50" charset="-127"/>
                <a:cs typeface="Arial Unicode MS" panose="020B0604020202020204" pitchFamily="50" charset="-127"/>
              </a:rPr>
              <a:t>TP316/316L, 904L, S31803, </a:t>
            </a:r>
            <a:endParaRPr kumimoji="0" lang="en-US" altLang="ko-KR" sz="12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+mn-lt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ko-KR" sz="1200" dirty="0">
                <a:solidFill>
                  <a:srgbClr val="333333"/>
                </a:solidFill>
                <a:latin typeface="+mn-lt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kumimoji="0" lang="en-US" altLang="ko-KR" sz="1200" dirty="0" smtClean="0">
                <a:solidFill>
                  <a:srgbClr val="333333"/>
                </a:solidFill>
                <a:latin typeface="+mn-lt"/>
                <a:ea typeface="Arial Unicode MS" panose="020B0604020202020204" pitchFamily="50" charset="-127"/>
                <a:cs typeface="Arial Unicode MS" panose="020B0604020202020204" pitchFamily="50" charset="-127"/>
              </a:rPr>
              <a:t>   </a:t>
            </a:r>
            <a:r>
              <a:rPr kumimoji="0" lang="ko-KR" altLang="ko-KR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  <a:ea typeface="Arial Unicode MS" panose="020B0604020202020204" pitchFamily="50" charset="-127"/>
                <a:cs typeface="Arial Unicode MS" panose="020B0604020202020204" pitchFamily="50" charset="-127"/>
              </a:rPr>
              <a:t>S32750, etc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ko-KR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4" name="object 24"/>
          <p:cNvSpPr/>
          <p:nvPr/>
        </p:nvSpPr>
        <p:spPr>
          <a:xfrm>
            <a:off x="3198898" y="5599054"/>
            <a:ext cx="5184000" cy="0"/>
          </a:xfrm>
          <a:custGeom>
            <a:avLst/>
            <a:gdLst/>
            <a:ahLst/>
            <a:cxnLst/>
            <a:rect l="l" t="t" r="r" b="b"/>
            <a:pathLst>
              <a:path w="4894580">
                <a:moveTo>
                  <a:pt x="0" y="0"/>
                </a:moveTo>
                <a:lnTo>
                  <a:pt x="4894198" y="0"/>
                </a:lnTo>
              </a:path>
            </a:pathLst>
          </a:custGeom>
          <a:ln w="9144">
            <a:solidFill>
              <a:schemeClr val="tx1"/>
            </a:solidFill>
            <a:prstDash val="dash"/>
          </a:ln>
        </p:spPr>
        <p:txBody>
          <a:bodyPr wrap="square" lIns="0" tIns="0" rIns="0" bIns="0" rtlCol="0"/>
          <a:lstStyle/>
          <a:p>
            <a:endParaRPr>
              <a:latin typeface="+mn-ea"/>
              <a:ea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9532" y="87271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Coil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Tube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（盘管）产品的介绍如下：</a:t>
            </a:r>
            <a:endParaRPr lang="en-US" altLang="ko-KR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8" name="직선 연결선 37"/>
          <p:cNvCxnSpPr/>
          <p:nvPr/>
        </p:nvCxnSpPr>
        <p:spPr>
          <a:xfrm>
            <a:off x="1505918" y="4938861"/>
            <a:ext cx="16313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3281585" y="4938861"/>
            <a:ext cx="26945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6300192" y="4941168"/>
            <a:ext cx="2592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0"/>
            <a:ext cx="9142857" cy="847619"/>
          </a:xfrm>
          <a:prstGeom prst="rect">
            <a:avLst/>
          </a:prstGeom>
        </p:spPr>
      </p:pic>
      <p:sp>
        <p:nvSpPr>
          <p:cNvPr id="21" name="모서리가 둥근 직사각형 20"/>
          <p:cNvSpPr/>
          <p:nvPr/>
        </p:nvSpPr>
        <p:spPr>
          <a:xfrm>
            <a:off x="207716" y="2175734"/>
            <a:ext cx="8576752" cy="4493626"/>
          </a:xfrm>
          <a:prstGeom prst="roundRect">
            <a:avLst>
              <a:gd name="adj" fmla="val 208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kumimoji="0" lang="en-US" altLang="ko-KR" sz="1200" b="1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15517" y="276907"/>
            <a:ext cx="1848263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b" anchorCtr="0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B49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en-US" altLang="ko-KR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kumimoji="0"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kumimoji="0"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附加值技术</a:t>
            </a:r>
            <a:endParaRPr kumimoji="0" lang="en-US" altLang="ko-KR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215517" y="2348880"/>
            <a:ext cx="8568951" cy="3492388"/>
            <a:chOff x="1332148" y="1161312"/>
            <a:chExt cx="9144000" cy="2285224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2148" y="1161312"/>
              <a:ext cx="9144000" cy="2139491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4328" y="2246386"/>
              <a:ext cx="2200275" cy="1200150"/>
            </a:xfrm>
            <a:prstGeom prst="rect">
              <a:avLst/>
            </a:prstGeom>
          </p:spPr>
        </p:pic>
      </p:grpSp>
      <p:sp>
        <p:nvSpPr>
          <p:cNvPr id="20" name="모서리가 둥근 직사각형 19"/>
          <p:cNvSpPr/>
          <p:nvPr/>
        </p:nvSpPr>
        <p:spPr>
          <a:xfrm>
            <a:off x="215517" y="1903317"/>
            <a:ext cx="8568951" cy="272417"/>
          </a:xfrm>
          <a:prstGeom prst="roundRect">
            <a:avLst>
              <a:gd name="adj" fmla="val 2080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整体流程图</a:t>
            </a:r>
            <a:endParaRPr kumimoji="0" lang="en-US" altLang="ko-KR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7663" y="1008049"/>
            <a:ext cx="9037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产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品的整体流程和高附加值核心技术流程如下：</a:t>
            </a:r>
            <a:endParaRPr lang="ko-KR" altLang="en-US" sz="1600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23" name="TextBox 21"/>
          <p:cNvSpPr txBox="1"/>
          <p:nvPr/>
        </p:nvSpPr>
        <p:spPr>
          <a:xfrm>
            <a:off x="971600" y="4939485"/>
            <a:ext cx="1151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轧制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切割</a:t>
            </a:r>
            <a:endParaRPr lang="ko-KR" altLang="en-US" sz="1400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292583" y="4938577"/>
            <a:ext cx="722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原材料</a:t>
            </a:r>
            <a:endParaRPr lang="ko-KR" altLang="en-US" sz="1400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26" name="TextBox 21"/>
          <p:cNvSpPr txBox="1"/>
          <p:nvPr/>
        </p:nvSpPr>
        <p:spPr>
          <a:xfrm>
            <a:off x="2050063" y="4942831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清洗</a:t>
            </a:r>
            <a:endParaRPr lang="ko-KR" altLang="en-US" sz="1400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27" name="TextBox 21"/>
          <p:cNvSpPr txBox="1"/>
          <p:nvPr/>
        </p:nvSpPr>
        <p:spPr>
          <a:xfrm>
            <a:off x="2816033" y="4971251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热处理</a:t>
            </a:r>
            <a:endParaRPr lang="ko-KR" altLang="en-US" sz="1400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28" name="TextBox 21"/>
          <p:cNvSpPr txBox="1"/>
          <p:nvPr/>
        </p:nvSpPr>
        <p:spPr>
          <a:xfrm>
            <a:off x="3785395" y="4960425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冷拔</a:t>
            </a:r>
            <a:endParaRPr lang="ko-KR" altLang="en-US" sz="1400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29" name="TextBox 21"/>
          <p:cNvSpPr txBox="1"/>
          <p:nvPr/>
        </p:nvSpPr>
        <p:spPr>
          <a:xfrm>
            <a:off x="4620627" y="4929798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清洗</a:t>
            </a:r>
            <a:endParaRPr lang="ko-KR" altLang="en-US" sz="1400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30" name="TextBox 21"/>
          <p:cNvSpPr txBox="1"/>
          <p:nvPr/>
        </p:nvSpPr>
        <p:spPr>
          <a:xfrm>
            <a:off x="5314000" y="4934468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热处理</a:t>
            </a:r>
            <a:endParaRPr lang="ko-KR" altLang="en-US" sz="1400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31" name="TextBox 21"/>
          <p:cNvSpPr txBox="1"/>
          <p:nvPr/>
        </p:nvSpPr>
        <p:spPr>
          <a:xfrm>
            <a:off x="6345954" y="5605499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无损检测</a:t>
            </a:r>
            <a:endParaRPr lang="ko-KR" altLang="en-US" sz="1400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32" name="TextBox 21"/>
          <p:cNvSpPr txBox="1"/>
          <p:nvPr/>
        </p:nvSpPr>
        <p:spPr>
          <a:xfrm>
            <a:off x="6272342" y="3791063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直线调整</a:t>
            </a:r>
            <a:endParaRPr lang="ko-KR" altLang="en-US" sz="1400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33" name="TextBox 21"/>
          <p:cNvSpPr txBox="1"/>
          <p:nvPr/>
        </p:nvSpPr>
        <p:spPr>
          <a:xfrm>
            <a:off x="7142737" y="3848520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无损检测</a:t>
            </a:r>
            <a:endParaRPr lang="ko-KR" altLang="en-US" sz="1400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34" name="TextBox 21"/>
          <p:cNvSpPr txBox="1"/>
          <p:nvPr/>
        </p:nvSpPr>
        <p:spPr>
          <a:xfrm>
            <a:off x="7951312" y="3806091"/>
            <a:ext cx="1082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直管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Tube</a:t>
            </a:r>
            <a:endParaRPr lang="ko-KR" altLang="en-US" sz="1400" dirty="0">
              <a:latin typeface="微软雅黑" panose="020B0503020204020204" pitchFamily="34" charset="-122"/>
              <a:ea typeface="+mn-ea"/>
            </a:endParaRPr>
          </a:p>
        </p:txBody>
      </p:sp>
      <p:sp>
        <p:nvSpPr>
          <p:cNvPr id="35" name="TextBox 21"/>
          <p:cNvSpPr txBox="1"/>
          <p:nvPr/>
        </p:nvSpPr>
        <p:spPr>
          <a:xfrm>
            <a:off x="7200292" y="5623285"/>
            <a:ext cx="1082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Coil Tube</a:t>
            </a:r>
            <a:endParaRPr lang="ko-KR" altLang="en-US" sz="1400" dirty="0">
              <a:latin typeface="微软雅黑" panose="020B0503020204020204" pitchFamily="34" charset="-122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0"/>
            <a:ext cx="9142857" cy="84761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15517" y="276907"/>
            <a:ext cx="1591782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b" anchorCtr="0">
            <a:spAutoFit/>
          </a:bodyPr>
          <a:lstStyle>
            <a:defPPr>
              <a:defRPr lang="ko-KR"/>
            </a:defPPr>
            <a:lvl1pPr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3B49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en-US" altLang="ko-KR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kumimoji="0"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我们的优</a:t>
            </a:r>
            <a:r>
              <a:rPr kumimoji="0"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势</a:t>
            </a:r>
            <a:endParaRPr kumimoji="0" lang="en-US" altLang="ko-KR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1500" y="817972"/>
            <a:ext cx="9037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司不仅会在产品的品质、价格、交期方面提供最好的服务，同时会利用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SeAH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的先进技术、品牌和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Network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共同开发客户， 努力成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为贵司的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长期战略合作伙伴。</a:t>
            </a:r>
            <a:endParaRPr lang="ko-KR" altLang="en-US" sz="1600" b="1" dirty="0">
              <a:latin typeface="微软雅黑" panose="020B0503020204020204" pitchFamily="34" charset="-122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89037" y="1534027"/>
            <a:ext cx="9052699" cy="5326017"/>
            <a:chOff x="189037" y="1573350"/>
            <a:chExt cx="9052699" cy="5253742"/>
          </a:xfrm>
        </p:grpSpPr>
        <p:sp>
          <p:nvSpPr>
            <p:cNvPr id="9" name="object 20"/>
            <p:cNvSpPr/>
            <p:nvPr/>
          </p:nvSpPr>
          <p:spPr>
            <a:xfrm>
              <a:off x="1167052" y="6128366"/>
              <a:ext cx="957259" cy="649667"/>
            </a:xfrm>
            <a:custGeom>
              <a:avLst/>
              <a:gdLst/>
              <a:ahLst/>
              <a:cxnLst/>
              <a:rect l="l" t="t" r="r" b="b"/>
              <a:pathLst>
                <a:path w="1245235" h="972820">
                  <a:moveTo>
                    <a:pt x="0" y="972312"/>
                  </a:moveTo>
                  <a:lnTo>
                    <a:pt x="1245108" y="972312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97231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sz="1100">
                <a:latin typeface="+mn-ea"/>
                <a:ea typeface="+mn-ea"/>
              </a:endParaRPr>
            </a:p>
          </p:txBody>
        </p:sp>
        <p:sp>
          <p:nvSpPr>
            <p:cNvPr id="10" name="object 24"/>
            <p:cNvSpPr/>
            <p:nvPr/>
          </p:nvSpPr>
          <p:spPr>
            <a:xfrm>
              <a:off x="1156119" y="5454783"/>
              <a:ext cx="957259" cy="643355"/>
            </a:xfrm>
            <a:custGeom>
              <a:avLst/>
              <a:gdLst/>
              <a:ahLst/>
              <a:cxnLst/>
              <a:rect l="l" t="t" r="r" b="b"/>
              <a:pathLst>
                <a:path w="1245235" h="972820">
                  <a:moveTo>
                    <a:pt x="0" y="972312"/>
                  </a:moveTo>
                  <a:lnTo>
                    <a:pt x="1245108" y="972312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97231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b="1" dirty="0">
                <a:latin typeface="+mn-ea"/>
                <a:ea typeface="+mn-ea"/>
              </a:endParaRPr>
            </a:p>
          </p:txBody>
        </p:sp>
        <p:sp>
          <p:nvSpPr>
            <p:cNvPr id="11" name="object 33"/>
            <p:cNvSpPr/>
            <p:nvPr/>
          </p:nvSpPr>
          <p:spPr>
            <a:xfrm>
              <a:off x="1156428" y="4451129"/>
              <a:ext cx="957259" cy="945563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dirty="0">
                <a:latin typeface="+mn-ea"/>
                <a:ea typeface="+mn-ea"/>
              </a:endParaRPr>
            </a:p>
          </p:txBody>
        </p:sp>
        <p:sp>
          <p:nvSpPr>
            <p:cNvPr id="15" name="object 17"/>
            <p:cNvSpPr txBox="1"/>
            <p:nvPr/>
          </p:nvSpPr>
          <p:spPr>
            <a:xfrm>
              <a:off x="4479099" y="5608194"/>
              <a:ext cx="4238029" cy="34686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虽为高端进口材料的品质，但价格合理，</a:t>
              </a:r>
              <a:endPara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ko-KR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ko-KR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性价比高</a:t>
              </a:r>
              <a:endParaRPr lang="ko-KR" altLang="ko-KR" sz="1100" dirty="0">
                <a:latin typeface="微软雅黑" panose="020B0503020204020204" pitchFamily="34" charset="-122"/>
                <a:ea typeface="+mn-ea"/>
              </a:endParaRPr>
            </a:p>
          </p:txBody>
        </p:sp>
        <p:sp>
          <p:nvSpPr>
            <p:cNvPr id="21" name="object 32"/>
            <p:cNvSpPr txBox="1"/>
            <p:nvPr/>
          </p:nvSpPr>
          <p:spPr>
            <a:xfrm>
              <a:off x="4479100" y="4444039"/>
              <a:ext cx="3023828" cy="34686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引进韩国母公司顶尖的冷轧、冷拔和光亮</a:t>
              </a:r>
              <a:endPara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ko-KR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ko-KR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热处理技术，生产世界级高品质产品</a:t>
              </a:r>
              <a:endParaRPr lang="ko-KR" altLang="ko-KR" sz="1100" dirty="0">
                <a:latin typeface="微软雅黑" panose="020B0503020204020204" pitchFamily="34" charset="-122"/>
                <a:ea typeface="+mn-ea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1114572" y="4423741"/>
              <a:ext cx="168630" cy="131934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 smtClean="0">
                  <a:latin typeface="+mn-ea"/>
                </a:rPr>
                <a:t>Q</a:t>
              </a:r>
              <a:endParaRPr lang="ko-KR" altLang="en-US" sz="1100" b="1" dirty="0">
                <a:latin typeface="+mn-ea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07809" y="5421641"/>
              <a:ext cx="168630" cy="11994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 smtClean="0">
                  <a:latin typeface="+mn-ea"/>
                </a:rPr>
                <a:t>C</a:t>
              </a:r>
              <a:endParaRPr lang="ko-KR" altLang="en-US" sz="1100" b="1" dirty="0">
                <a:latin typeface="+mn-ea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1114572" y="6124767"/>
              <a:ext cx="168630" cy="11994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 smtClean="0">
                  <a:latin typeface="+mn-ea"/>
                </a:rPr>
                <a:t>D</a:t>
              </a:r>
              <a:endParaRPr lang="ko-KR" altLang="en-US" sz="1100" b="1" dirty="0">
                <a:latin typeface="+mn-ea"/>
              </a:endParaRPr>
            </a:p>
          </p:txBody>
        </p:sp>
        <p:sp>
          <p:nvSpPr>
            <p:cNvPr id="28" name="object 21"/>
            <p:cNvSpPr txBox="1"/>
            <p:nvPr/>
          </p:nvSpPr>
          <p:spPr>
            <a:xfrm>
              <a:off x="1288394" y="4647229"/>
              <a:ext cx="715112" cy="58974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algn="ctr" latinLnBrk="0">
                <a:spcBef>
                  <a:spcPts val="300"/>
                </a:spcBef>
              </a:pPr>
              <a:r>
                <a:rPr lang="en-US" altLang="ko-KR" sz="1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Proven</a:t>
              </a:r>
            </a:p>
            <a:p>
              <a:pPr algn="ctr" latinLnBrk="0">
                <a:spcBef>
                  <a:spcPts val="300"/>
                </a:spcBef>
              </a:pPr>
              <a:r>
                <a:rPr lang="en-US" altLang="ko-KR" sz="1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Quality</a:t>
              </a:r>
            </a:p>
            <a:p>
              <a:pPr algn="ctr" latinLnBrk="0">
                <a:spcBef>
                  <a:spcPts val="300"/>
                </a:spcBef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公认</a:t>
              </a:r>
              <a:r>
                <a:rPr lang="zh-CN" altLang="en-US" sz="1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品</a:t>
              </a: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质</a:t>
              </a:r>
              <a:endParaRPr lang="en-US" altLang="ko-KR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1070879" y="1576649"/>
              <a:ext cx="1222085" cy="170274"/>
              <a:chOff x="5328085" y="970354"/>
              <a:chExt cx="2078582" cy="274050"/>
            </a:xfrm>
          </p:grpSpPr>
          <p:cxnSp>
            <p:nvCxnSpPr>
              <p:cNvPr id="39" name="직선 연결선 38"/>
              <p:cNvCxnSpPr/>
              <p:nvPr/>
            </p:nvCxnSpPr>
            <p:spPr>
              <a:xfrm flipV="1">
                <a:off x="5328085" y="1244403"/>
                <a:ext cx="2007479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5328085" y="970354"/>
                <a:ext cx="2078582" cy="26874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b" anchorCtr="0">
                <a:spAutoFit/>
              </a:bodyPr>
              <a:lstStyle>
                <a:defPPr>
                  <a:defRPr lang="ko-KR"/>
                </a:defPPr>
                <a:lvl1pPr fontAlgn="base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3B495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latinLnBrk="0"/>
                <a:r>
                  <a:rPr kumimoji="0" lang="zh-CN" altLang="en-US" sz="1100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主要项目</a:t>
                </a:r>
                <a:endParaRPr kumimoji="0" lang="en-US" altLang="ko-KR"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0" name="그룹 29"/>
            <p:cNvGrpSpPr/>
            <p:nvPr/>
          </p:nvGrpSpPr>
          <p:grpSpPr>
            <a:xfrm>
              <a:off x="2477711" y="1573352"/>
              <a:ext cx="1903485" cy="170154"/>
              <a:chOff x="5328085" y="959934"/>
              <a:chExt cx="3500180" cy="284471"/>
            </a:xfrm>
          </p:grpSpPr>
          <p:cxnSp>
            <p:nvCxnSpPr>
              <p:cNvPr id="37" name="직선 연결선 36"/>
              <p:cNvCxnSpPr/>
              <p:nvPr/>
            </p:nvCxnSpPr>
            <p:spPr>
              <a:xfrm flipV="1">
                <a:off x="5328085" y="1244404"/>
                <a:ext cx="350018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5328085" y="959934"/>
                <a:ext cx="2078583" cy="27916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b" anchorCtr="0">
                <a:spAutoFit/>
              </a:bodyPr>
              <a:lstStyle>
                <a:defPPr>
                  <a:defRPr lang="ko-KR"/>
                </a:defPPr>
                <a:lvl1pPr fontAlgn="base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3B495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latinLnBrk="0"/>
                <a:r>
                  <a:rPr kumimoji="0" lang="zh-CN" altLang="en-US" sz="1100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说</a:t>
                </a:r>
                <a:r>
                  <a:rPr kumimoji="0" lang="zh-CN" altLang="en-US" sz="1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明</a:t>
                </a:r>
                <a:endParaRPr kumimoji="0" lang="en-US" altLang="ko-KR"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7" name="object 33"/>
            <p:cNvSpPr/>
            <p:nvPr/>
          </p:nvSpPr>
          <p:spPr>
            <a:xfrm>
              <a:off x="2463742" y="4460392"/>
              <a:ext cx="1784728" cy="430233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</a:t>
              </a:r>
              <a:r>
                <a:rPr lang="zh-CN" altLang="en-US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级品质</a:t>
              </a:r>
              <a:endParaRPr lang="en-US" altLang="ko-KR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4479099" y="6229253"/>
              <a:ext cx="2963443" cy="341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굴림" charset="-127"/>
                </a:rPr>
                <a:t>浙江丽水工厂，距离近，交货快</a:t>
              </a:r>
              <a:endParaRPr lang="en-US" altLang="ko-KR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굴림" charset="-127"/>
              </a:endParaRPr>
            </a:p>
          </p:txBody>
        </p:sp>
        <p:grpSp>
          <p:nvGrpSpPr>
            <p:cNvPr id="41" name="그룹 30"/>
            <p:cNvGrpSpPr/>
            <p:nvPr/>
          </p:nvGrpSpPr>
          <p:grpSpPr>
            <a:xfrm>
              <a:off x="4741236" y="1588835"/>
              <a:ext cx="4500500" cy="173444"/>
              <a:chOff x="5328085" y="1102109"/>
              <a:chExt cx="2078582" cy="142295"/>
            </a:xfrm>
          </p:grpSpPr>
          <p:cxnSp>
            <p:nvCxnSpPr>
              <p:cNvPr id="42" name="직선 연결선 34"/>
              <p:cNvCxnSpPr/>
              <p:nvPr/>
            </p:nvCxnSpPr>
            <p:spPr>
              <a:xfrm flipV="1">
                <a:off x="5328085" y="1244403"/>
                <a:ext cx="2007479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35"/>
              <p:cNvSpPr txBox="1"/>
              <p:nvPr/>
            </p:nvSpPr>
            <p:spPr>
              <a:xfrm>
                <a:off x="5328085" y="1102109"/>
                <a:ext cx="2078582" cy="1369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b" anchorCtr="0">
                <a:spAutoFit/>
              </a:bodyPr>
              <a:lstStyle>
                <a:defPPr>
                  <a:defRPr lang="ko-KR"/>
                </a:defPPr>
                <a:lvl1pPr fontAlgn="base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3B495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latinLnBrk="0"/>
                <a:r>
                  <a:rPr kumimoji="0" lang="zh-CN" altLang="en-US" sz="11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详</a:t>
                </a:r>
                <a:r>
                  <a:rPr kumimoji="0" lang="zh-CN" altLang="en-US" sz="1100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细内容</a:t>
                </a:r>
                <a:endParaRPr kumimoji="0" lang="en-US" altLang="ko-KR"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5" name="object 24"/>
            <p:cNvSpPr/>
            <p:nvPr/>
          </p:nvSpPr>
          <p:spPr>
            <a:xfrm>
              <a:off x="1145648" y="3631293"/>
              <a:ext cx="957259" cy="643355"/>
            </a:xfrm>
            <a:custGeom>
              <a:avLst/>
              <a:gdLst/>
              <a:ahLst/>
              <a:cxnLst/>
              <a:rect l="l" t="t" r="r" b="b"/>
              <a:pathLst>
                <a:path w="1245235" h="972820">
                  <a:moveTo>
                    <a:pt x="0" y="972312"/>
                  </a:moveTo>
                  <a:lnTo>
                    <a:pt x="1245108" y="972312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97231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b="1" dirty="0">
                <a:latin typeface="+mn-ea"/>
                <a:ea typeface="+mn-ea"/>
              </a:endParaRPr>
            </a:p>
          </p:txBody>
        </p:sp>
        <p:sp>
          <p:nvSpPr>
            <p:cNvPr id="46" name="object 17"/>
            <p:cNvSpPr txBox="1"/>
            <p:nvPr/>
          </p:nvSpPr>
          <p:spPr>
            <a:xfrm>
              <a:off x="4505249" y="3684553"/>
              <a:ext cx="4238029" cy="17988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包括报价在内业务对接高效、快速、灵活</a:t>
              </a:r>
              <a:endParaRPr lang="ko-KR" altLang="ko-KR" sz="1100" dirty="0">
                <a:latin typeface="微软雅黑" panose="020B0503020204020204" pitchFamily="34" charset="-122"/>
                <a:ea typeface="+mn-ea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1114357" y="3594211"/>
              <a:ext cx="168630" cy="11994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 smtClean="0">
                  <a:latin typeface="+mn-ea"/>
                </a:rPr>
                <a:t>S</a:t>
              </a:r>
              <a:endParaRPr lang="ko-KR" altLang="en-US" sz="1100" b="1" dirty="0">
                <a:latin typeface="+mn-ea"/>
              </a:endParaRPr>
            </a:p>
          </p:txBody>
        </p:sp>
        <p:sp>
          <p:nvSpPr>
            <p:cNvPr id="59" name="object 21"/>
            <p:cNvSpPr txBox="1"/>
            <p:nvPr/>
          </p:nvSpPr>
          <p:spPr>
            <a:xfrm>
              <a:off x="1345570" y="5617917"/>
              <a:ext cx="588530" cy="38481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algn="ctr" latinLnBrk="0">
                <a:spcBef>
                  <a:spcPts val="300"/>
                </a:spcBef>
              </a:pPr>
              <a:r>
                <a:rPr lang="en-US" altLang="zh-CN" sz="1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Cost</a:t>
              </a:r>
            </a:p>
            <a:p>
              <a:pPr algn="ctr" latinLnBrk="0">
                <a:spcBef>
                  <a:spcPts val="300"/>
                </a:spcBef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价格</a:t>
              </a:r>
              <a:endParaRPr lang="en-US" altLang="ko-KR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0" name="object 21"/>
            <p:cNvSpPr txBox="1"/>
            <p:nvPr/>
          </p:nvSpPr>
          <p:spPr>
            <a:xfrm>
              <a:off x="1293090" y="6286521"/>
              <a:ext cx="731447" cy="38481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algn="ctr" latinLnBrk="0">
                <a:spcBef>
                  <a:spcPts val="300"/>
                </a:spcBef>
              </a:pPr>
              <a:r>
                <a:rPr lang="en-US" altLang="zh-CN" sz="1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Delivery</a:t>
              </a:r>
            </a:p>
            <a:p>
              <a:pPr algn="ctr" latinLnBrk="0">
                <a:spcBef>
                  <a:spcPts val="300"/>
                </a:spcBef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交期</a:t>
              </a:r>
              <a:endParaRPr lang="en-US" altLang="ko-KR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1" name="object 21"/>
            <p:cNvSpPr txBox="1"/>
            <p:nvPr/>
          </p:nvSpPr>
          <p:spPr>
            <a:xfrm>
              <a:off x="1339208" y="3794570"/>
              <a:ext cx="588530" cy="34686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algn="ctr" latinLnBrk="0">
                <a:spcBef>
                  <a:spcPts val="300"/>
                </a:spcBef>
              </a:pPr>
              <a:r>
                <a:rPr lang="en-US" altLang="zh-CN" sz="1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Service</a:t>
              </a:r>
              <a:r>
                <a:rPr lang="zh-CN" altLang="en-US" sz="1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服务</a:t>
              </a:r>
              <a:endParaRPr lang="en-US" altLang="zh-CN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3" name="object 33"/>
            <p:cNvSpPr/>
            <p:nvPr/>
          </p:nvSpPr>
          <p:spPr>
            <a:xfrm>
              <a:off x="2473292" y="4937364"/>
              <a:ext cx="1784728" cy="459026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差异</a:t>
              </a:r>
              <a:r>
                <a:rPr lang="zh-CN" altLang="en-US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化产品</a:t>
              </a:r>
              <a:endParaRPr lang="en-US" altLang="ko-KR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object 33"/>
            <p:cNvSpPr/>
            <p:nvPr/>
          </p:nvSpPr>
          <p:spPr>
            <a:xfrm>
              <a:off x="2473292" y="5458861"/>
              <a:ext cx="1784728" cy="305196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竞</a:t>
              </a:r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争</a:t>
              </a:r>
              <a:r>
                <a:rPr lang="zh-CN" altLang="en-US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力价格</a:t>
              </a:r>
              <a:endParaRPr lang="en-US" altLang="ko-KR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object 33"/>
            <p:cNvSpPr/>
            <p:nvPr/>
          </p:nvSpPr>
          <p:spPr>
            <a:xfrm>
              <a:off x="2469626" y="5806829"/>
              <a:ext cx="1784728" cy="305196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稳</a:t>
              </a:r>
              <a:r>
                <a:rPr lang="zh-CN" altLang="en-US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定的价格</a:t>
              </a:r>
              <a:endParaRPr lang="en-US" altLang="ko-KR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object 33"/>
            <p:cNvSpPr/>
            <p:nvPr/>
          </p:nvSpPr>
          <p:spPr>
            <a:xfrm>
              <a:off x="2481222" y="6142590"/>
              <a:ext cx="1784728" cy="305196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迅速 稳定</a:t>
              </a:r>
              <a:endParaRPr lang="en-US" altLang="ko-KR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object 33"/>
            <p:cNvSpPr/>
            <p:nvPr/>
          </p:nvSpPr>
          <p:spPr>
            <a:xfrm>
              <a:off x="2488456" y="6493014"/>
              <a:ext cx="1784728" cy="285020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准备库存</a:t>
              </a:r>
              <a:endParaRPr lang="en-US" altLang="ko-KR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object 33"/>
            <p:cNvSpPr/>
            <p:nvPr/>
          </p:nvSpPr>
          <p:spPr>
            <a:xfrm>
              <a:off x="2452452" y="3608411"/>
              <a:ext cx="1784728" cy="305196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</a:t>
              </a:r>
              <a:r>
                <a:rPr lang="zh-CN" altLang="en-US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效性</a:t>
              </a:r>
              <a:endParaRPr lang="en-US" altLang="ko-KR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object 33"/>
            <p:cNvSpPr/>
            <p:nvPr/>
          </p:nvSpPr>
          <p:spPr>
            <a:xfrm>
              <a:off x="2463742" y="3945012"/>
              <a:ext cx="1784728" cy="335716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zh-CN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Customized</a:t>
              </a:r>
              <a:br>
                <a:rPr lang="en-US" altLang="zh-CN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(Co- R&amp;D</a:t>
              </a:r>
              <a:r>
                <a:rPr lang="zh-CN" altLang="en-US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r>
                <a:rPr lang="en-US" altLang="zh-CN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ko-KR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213019" y="1822336"/>
              <a:ext cx="665952" cy="2452311"/>
              <a:chOff x="264135" y="1740562"/>
              <a:chExt cx="665952" cy="1810468"/>
            </a:xfrm>
          </p:grpSpPr>
          <p:sp>
            <p:nvSpPr>
              <p:cNvPr id="72" name="object 33"/>
              <p:cNvSpPr/>
              <p:nvPr/>
            </p:nvSpPr>
            <p:spPr>
              <a:xfrm>
                <a:off x="264135" y="1740562"/>
                <a:ext cx="665952" cy="1810468"/>
              </a:xfrm>
              <a:custGeom>
                <a:avLst/>
                <a:gdLst/>
                <a:ahLst/>
                <a:cxnLst/>
                <a:rect l="l" t="t" r="r" b="b"/>
                <a:pathLst>
                  <a:path w="1245235" h="1592580">
                    <a:moveTo>
                      <a:pt x="0" y="1592579"/>
                    </a:moveTo>
                    <a:lnTo>
                      <a:pt x="1245108" y="1592579"/>
                    </a:lnTo>
                    <a:lnTo>
                      <a:pt x="1245108" y="0"/>
                    </a:lnTo>
                    <a:lnTo>
                      <a:pt x="0" y="0"/>
                    </a:lnTo>
                    <a:lnTo>
                      <a:pt x="0" y="1592579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algn="ctr"/>
                <a:endParaRPr sz="1100" dirty="0">
                  <a:latin typeface="+mn-ea"/>
                  <a:ea typeface="+mn-ea"/>
                </a:endParaRPr>
              </a:p>
            </p:txBody>
          </p:sp>
          <p:sp>
            <p:nvSpPr>
              <p:cNvPr id="76" name="object 21"/>
              <p:cNvSpPr txBox="1"/>
              <p:nvPr/>
            </p:nvSpPr>
            <p:spPr>
              <a:xfrm>
                <a:off x="380093" y="2569895"/>
                <a:ext cx="411487" cy="132801"/>
              </a:xfrm>
              <a:prstGeom prst="rect">
                <a:avLst/>
              </a:prstGeom>
            </p:spPr>
            <p:txBody>
              <a:bodyPr vert="horz" wrap="square" lIns="0" tIns="12952" rIns="0" bIns="0" rtlCol="0">
                <a:spAutoFit/>
              </a:bodyPr>
              <a:lstStyle/>
              <a:p>
                <a:pPr algn="ctr" latinLnBrk="0">
                  <a:spcBef>
                    <a:spcPts val="300"/>
                  </a:spcBef>
                </a:pPr>
                <a:r>
                  <a:rPr lang="zh-CN" altLang="en-US" sz="11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公司</a:t>
                </a:r>
                <a:endParaRPr lang="en-US" altLang="ko-KR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그룹 3"/>
            <p:cNvGrpSpPr/>
            <p:nvPr/>
          </p:nvGrpSpPr>
          <p:grpSpPr>
            <a:xfrm>
              <a:off x="189037" y="4383328"/>
              <a:ext cx="731447" cy="2436153"/>
              <a:chOff x="240153" y="3631743"/>
              <a:chExt cx="731447" cy="3170266"/>
            </a:xfrm>
          </p:grpSpPr>
          <p:sp>
            <p:nvSpPr>
              <p:cNvPr id="71" name="object 24"/>
              <p:cNvSpPr/>
              <p:nvPr/>
            </p:nvSpPr>
            <p:spPr>
              <a:xfrm>
                <a:off x="272594" y="3631743"/>
                <a:ext cx="666261" cy="3170266"/>
              </a:xfrm>
              <a:custGeom>
                <a:avLst/>
                <a:gdLst/>
                <a:ahLst/>
                <a:cxnLst/>
                <a:rect l="l" t="t" r="r" b="b"/>
                <a:pathLst>
                  <a:path w="1245235" h="972820">
                    <a:moveTo>
                      <a:pt x="0" y="972312"/>
                    </a:moveTo>
                    <a:lnTo>
                      <a:pt x="1245108" y="972312"/>
                    </a:lnTo>
                    <a:lnTo>
                      <a:pt x="1245108" y="0"/>
                    </a:lnTo>
                    <a:lnTo>
                      <a:pt x="0" y="0"/>
                    </a:lnTo>
                    <a:lnTo>
                      <a:pt x="0" y="972312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algn="ctr"/>
                <a:endParaRPr sz="1100" b="1" dirty="0">
                  <a:latin typeface="+mn-ea"/>
                  <a:ea typeface="+mn-ea"/>
                </a:endParaRPr>
              </a:p>
            </p:txBody>
          </p:sp>
          <p:sp>
            <p:nvSpPr>
              <p:cNvPr id="80" name="object 21"/>
              <p:cNvSpPr txBox="1"/>
              <p:nvPr/>
            </p:nvSpPr>
            <p:spPr>
              <a:xfrm>
                <a:off x="240153" y="5121188"/>
                <a:ext cx="731447" cy="234087"/>
              </a:xfrm>
              <a:prstGeom prst="rect">
                <a:avLst/>
              </a:prstGeom>
            </p:spPr>
            <p:txBody>
              <a:bodyPr vert="horz" wrap="square" lIns="0" tIns="12952" rIns="0" bIns="0" rtlCol="0">
                <a:spAutoFit/>
              </a:bodyPr>
              <a:lstStyle/>
              <a:p>
                <a:pPr algn="ctr" latinLnBrk="0">
                  <a:spcBef>
                    <a:spcPts val="300"/>
                  </a:spcBef>
                </a:pPr>
                <a:r>
                  <a:rPr lang="zh-CN" altLang="en-US" sz="11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产品</a:t>
                </a:r>
                <a:endParaRPr lang="en-US" altLang="ko-KR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2" name="object 24"/>
            <p:cNvSpPr/>
            <p:nvPr/>
          </p:nvSpPr>
          <p:spPr>
            <a:xfrm>
              <a:off x="1136123" y="2906158"/>
              <a:ext cx="957259" cy="643355"/>
            </a:xfrm>
            <a:custGeom>
              <a:avLst/>
              <a:gdLst/>
              <a:ahLst/>
              <a:cxnLst/>
              <a:rect l="l" t="t" r="r" b="b"/>
              <a:pathLst>
                <a:path w="1245235" h="972820">
                  <a:moveTo>
                    <a:pt x="0" y="972312"/>
                  </a:moveTo>
                  <a:lnTo>
                    <a:pt x="1245108" y="972312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97231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b="1" dirty="0">
                <a:latin typeface="+mn-ea"/>
                <a:ea typeface="+mn-ea"/>
              </a:endParaRPr>
            </a:p>
          </p:txBody>
        </p:sp>
        <p:sp>
          <p:nvSpPr>
            <p:cNvPr id="83" name="object 17"/>
            <p:cNvSpPr txBox="1"/>
            <p:nvPr/>
          </p:nvSpPr>
          <p:spPr>
            <a:xfrm>
              <a:off x="4479099" y="2972768"/>
              <a:ext cx="4238029" cy="17988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利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用世亚的品牌认知度更容易推广产品</a:t>
              </a:r>
              <a:endParaRPr lang="ko-KR" altLang="ko-KR" sz="1100" dirty="0">
                <a:latin typeface="微软雅黑" panose="020B0503020204020204" pitchFamily="34" charset="-122"/>
                <a:ea typeface="+mn-ea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1104832" y="2854953"/>
              <a:ext cx="168630" cy="131934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>
                  <a:latin typeface="+mn-ea"/>
                </a:rPr>
                <a:t>B</a:t>
              </a:r>
              <a:endParaRPr lang="ko-KR" altLang="en-US" sz="1100" b="1" dirty="0">
                <a:latin typeface="+mn-ea"/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4406584" y="3242544"/>
              <a:ext cx="4572000" cy="3415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利用世亚的海内外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Network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共同开展销售</a:t>
              </a:r>
              <a:endParaRPr lang="en-US" altLang="ko-KR" sz="11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object 21"/>
            <p:cNvSpPr txBox="1"/>
            <p:nvPr/>
          </p:nvSpPr>
          <p:spPr>
            <a:xfrm>
              <a:off x="1157474" y="2931549"/>
              <a:ext cx="911952" cy="55179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algn="ctr" latinLnBrk="0">
                <a:spcBef>
                  <a:spcPts val="300"/>
                </a:spcBef>
              </a:pPr>
              <a:r>
                <a:rPr lang="en-US" altLang="zh-CN" sz="1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Brand&amp; network</a:t>
              </a:r>
            </a:p>
            <a:p>
              <a:pPr algn="ctr" latinLnBrk="0">
                <a:spcBef>
                  <a:spcPts val="300"/>
                </a:spcBef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品</a:t>
              </a:r>
              <a:r>
                <a:rPr lang="zh-CN" altLang="en-US" sz="1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牌和关系</a:t>
              </a:r>
              <a:endParaRPr lang="en-US" altLang="zh-CN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7" name="object 33"/>
            <p:cNvSpPr/>
            <p:nvPr/>
          </p:nvSpPr>
          <p:spPr>
            <a:xfrm>
              <a:off x="2463742" y="2861174"/>
              <a:ext cx="1784728" cy="335716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ko-KR" sz="1100" b="1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SeAH</a:t>
              </a:r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Brand</a:t>
              </a:r>
            </a:p>
          </p:txBody>
        </p:sp>
        <p:sp>
          <p:nvSpPr>
            <p:cNvPr id="88" name="object 33"/>
            <p:cNvSpPr/>
            <p:nvPr/>
          </p:nvSpPr>
          <p:spPr>
            <a:xfrm>
              <a:off x="2463742" y="3233642"/>
              <a:ext cx="1784728" cy="335716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Network</a:t>
              </a:r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活用</a:t>
              </a:r>
              <a:endParaRPr lang="en-US" altLang="ko-KR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9" name="그룹 88"/>
            <p:cNvGrpSpPr/>
            <p:nvPr/>
          </p:nvGrpSpPr>
          <p:grpSpPr>
            <a:xfrm>
              <a:off x="220973" y="1573350"/>
              <a:ext cx="758819" cy="170274"/>
              <a:chOff x="5328085" y="970354"/>
              <a:chExt cx="2078582" cy="274050"/>
            </a:xfrm>
          </p:grpSpPr>
          <p:cxnSp>
            <p:nvCxnSpPr>
              <p:cNvPr id="90" name="직선 연결선 89"/>
              <p:cNvCxnSpPr/>
              <p:nvPr/>
            </p:nvCxnSpPr>
            <p:spPr>
              <a:xfrm flipV="1">
                <a:off x="5328085" y="1244403"/>
                <a:ext cx="2007479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/>
              <p:cNvSpPr txBox="1"/>
              <p:nvPr/>
            </p:nvSpPr>
            <p:spPr>
              <a:xfrm>
                <a:off x="5328085" y="970354"/>
                <a:ext cx="2078582" cy="26874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b" anchorCtr="0">
                <a:spAutoFit/>
              </a:bodyPr>
              <a:lstStyle>
                <a:defPPr>
                  <a:defRPr lang="ko-KR"/>
                </a:defPPr>
                <a:lvl1pPr fontAlgn="base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3B495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latinLnBrk="0"/>
                <a:r>
                  <a:rPr kumimoji="0" lang="zh-CN" altLang="en-US" sz="1100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分类</a:t>
                </a:r>
                <a:endParaRPr kumimoji="0" lang="en-US" altLang="ko-KR"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2" name="직사각형 91"/>
            <p:cNvSpPr/>
            <p:nvPr/>
          </p:nvSpPr>
          <p:spPr>
            <a:xfrm>
              <a:off x="1009447" y="1822336"/>
              <a:ext cx="6499770" cy="251275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altLang="ko-K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순서도: 추출 6"/>
            <p:cNvSpPr/>
            <p:nvPr/>
          </p:nvSpPr>
          <p:spPr>
            <a:xfrm rot="5400000">
              <a:off x="1169198" y="3057416"/>
              <a:ext cx="2223634" cy="86482"/>
            </a:xfrm>
            <a:prstGeom prst="flowChartExtra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1009446" y="4391072"/>
              <a:ext cx="6499771" cy="24360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altLang="ko-K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순서도: 추출 97"/>
            <p:cNvSpPr/>
            <p:nvPr/>
          </p:nvSpPr>
          <p:spPr>
            <a:xfrm rot="5400000">
              <a:off x="1163997" y="5560419"/>
              <a:ext cx="2223634" cy="95130"/>
            </a:xfrm>
            <a:prstGeom prst="flowChartExtra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99" name="object 32"/>
            <p:cNvSpPr txBox="1"/>
            <p:nvPr/>
          </p:nvSpPr>
          <p:spPr>
            <a:xfrm>
              <a:off x="4504593" y="5047704"/>
              <a:ext cx="3023828" cy="51384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en-US" altLang="ko-KR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EP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级高端直管和最长可达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千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米的盘管</a:t>
              </a:r>
              <a:endPara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可采购韩国热挤压无缝管或国内穿孔管</a:t>
              </a:r>
              <a:endPara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ko-KR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ko-KR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满足客户的多层次品质要求</a:t>
              </a:r>
              <a:endParaRPr lang="ko-KR" altLang="ko-KR" sz="1100" dirty="0">
                <a:latin typeface="微软雅黑" panose="020B0503020204020204" pitchFamily="34" charset="-122"/>
                <a:ea typeface="+mn-ea"/>
              </a:endParaRPr>
            </a:p>
          </p:txBody>
        </p:sp>
        <p:sp>
          <p:nvSpPr>
            <p:cNvPr id="100" name="object 33"/>
            <p:cNvSpPr/>
            <p:nvPr/>
          </p:nvSpPr>
          <p:spPr>
            <a:xfrm>
              <a:off x="7806521" y="2903560"/>
              <a:ext cx="1172048" cy="717655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Corporate Marketing</a:t>
              </a:r>
            </a:p>
            <a:p>
              <a:pPr algn="ctr"/>
              <a:r>
                <a:rPr lang="en-US" altLang="ko-KR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(Korean </a:t>
              </a:r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Corp.)</a:t>
              </a:r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4490213" y="6450981"/>
              <a:ext cx="2963443" cy="341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굴림" charset="-127"/>
                </a:rPr>
                <a:t>根据客户需求，准备常用尺寸库存</a:t>
              </a:r>
              <a:endParaRPr lang="en-US" altLang="ko-KR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굴림" charset="-127"/>
              </a:endParaRPr>
            </a:p>
          </p:txBody>
        </p:sp>
        <p:sp>
          <p:nvSpPr>
            <p:cNvPr id="102" name="object 17"/>
            <p:cNvSpPr txBox="1"/>
            <p:nvPr/>
          </p:nvSpPr>
          <p:spPr>
            <a:xfrm>
              <a:off x="4490213" y="6055327"/>
              <a:ext cx="4238029" cy="17988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保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持稳定的价格，进行持续的供应</a:t>
              </a:r>
              <a:endParaRPr lang="ko-KR" altLang="ko-KR" sz="1100" dirty="0">
                <a:latin typeface="微软雅黑" panose="020B0503020204020204" pitchFamily="34" charset="-122"/>
                <a:ea typeface="+mn-ea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726381" y="1580643"/>
              <a:ext cx="1109313" cy="1669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b" anchorCtr="0">
              <a:spAutoFit/>
            </a:bodyPr>
            <a:lstStyle>
              <a:defPPr>
                <a:defRPr lang="ko-KR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3B495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latinLnBrk="0"/>
              <a:r>
                <a:rPr kumimoji="0" lang="zh-CN" altLang="en-US" sz="11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对客户的</a:t>
              </a:r>
              <a:r>
                <a:rPr kumimoji="0" lang="zh-CN" altLang="en-US" sz="11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</a:t>
              </a:r>
              <a:endParaRPr kumimoji="0" lang="en-US" altLang="ko-KR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object 33"/>
            <p:cNvSpPr/>
            <p:nvPr/>
          </p:nvSpPr>
          <p:spPr>
            <a:xfrm>
              <a:off x="7806521" y="3677225"/>
              <a:ext cx="1172048" cy="649561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Convenient</a:t>
              </a:r>
            </a:p>
            <a:p>
              <a:pPr algn="ctr"/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work</a:t>
              </a:r>
            </a:p>
          </p:txBody>
        </p:sp>
        <p:sp>
          <p:nvSpPr>
            <p:cNvPr id="105" name="object 33"/>
            <p:cNvSpPr/>
            <p:nvPr/>
          </p:nvSpPr>
          <p:spPr>
            <a:xfrm>
              <a:off x="7806521" y="4416179"/>
              <a:ext cx="1172048" cy="930799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Product</a:t>
              </a:r>
            </a:p>
            <a:p>
              <a:pPr algn="ctr"/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Competitive</a:t>
              </a:r>
            </a:p>
            <a:p>
              <a:pPr algn="ctr"/>
              <a:r>
                <a:rPr lang="en-US" altLang="ko-KR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ness</a:t>
              </a:r>
            </a:p>
          </p:txBody>
        </p:sp>
        <p:sp>
          <p:nvSpPr>
            <p:cNvPr id="106" name="object 33"/>
            <p:cNvSpPr/>
            <p:nvPr/>
          </p:nvSpPr>
          <p:spPr>
            <a:xfrm>
              <a:off x="7806521" y="5399203"/>
              <a:ext cx="1172048" cy="649561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Competitive Cost &amp; Profit Increase</a:t>
              </a:r>
            </a:p>
          </p:txBody>
        </p:sp>
        <p:sp>
          <p:nvSpPr>
            <p:cNvPr id="107" name="object 33"/>
            <p:cNvSpPr/>
            <p:nvPr/>
          </p:nvSpPr>
          <p:spPr>
            <a:xfrm>
              <a:off x="7806521" y="6110193"/>
              <a:ext cx="1172048" cy="649561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Fast/ stable supply</a:t>
              </a:r>
            </a:p>
            <a:p>
              <a:pPr algn="ctr"/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Low Risk &amp; low stock </a:t>
              </a:r>
              <a:r>
                <a:rPr lang="en-US" altLang="ko-KR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burden</a:t>
              </a:r>
              <a:endParaRPr lang="en-US" altLang="ko-KR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7745121" y="1822336"/>
              <a:ext cx="1300138" cy="499714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endParaRPr lang="en-US" altLang="ko-K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순서도: 추출 108"/>
            <p:cNvSpPr/>
            <p:nvPr/>
          </p:nvSpPr>
          <p:spPr>
            <a:xfrm rot="5400000">
              <a:off x="5670442" y="4370263"/>
              <a:ext cx="3939304" cy="95130"/>
            </a:xfrm>
            <a:prstGeom prst="flowChartExtract">
              <a:avLst/>
            </a:prstGeom>
            <a:solidFill>
              <a:srgbClr val="C0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4597680" y="3600060"/>
              <a:ext cx="273151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직선 연결선 109"/>
            <p:cNvCxnSpPr/>
            <p:nvPr/>
          </p:nvCxnSpPr>
          <p:spPr>
            <a:xfrm>
              <a:off x="4592892" y="5584428"/>
              <a:ext cx="273151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직선 연결선 110"/>
            <p:cNvCxnSpPr/>
            <p:nvPr/>
          </p:nvCxnSpPr>
          <p:spPr>
            <a:xfrm>
              <a:off x="4608004" y="6291968"/>
              <a:ext cx="273151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bject 24"/>
            <p:cNvSpPr/>
            <p:nvPr/>
          </p:nvSpPr>
          <p:spPr>
            <a:xfrm>
              <a:off x="1127379" y="1948300"/>
              <a:ext cx="957259" cy="873232"/>
            </a:xfrm>
            <a:custGeom>
              <a:avLst/>
              <a:gdLst/>
              <a:ahLst/>
              <a:cxnLst/>
              <a:rect l="l" t="t" r="r" b="b"/>
              <a:pathLst>
                <a:path w="1245235" h="972820">
                  <a:moveTo>
                    <a:pt x="0" y="972312"/>
                  </a:moveTo>
                  <a:lnTo>
                    <a:pt x="1245108" y="972312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97231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b="1" dirty="0">
                <a:latin typeface="+mn-ea"/>
                <a:ea typeface="+mn-ea"/>
              </a:endParaRP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1080550" y="1887861"/>
              <a:ext cx="168630" cy="131934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>
                  <a:latin typeface="+mn-ea"/>
                </a:rPr>
                <a:t>T</a:t>
              </a:r>
              <a:endParaRPr lang="ko-KR" altLang="en-US" sz="1100" b="1" dirty="0">
                <a:latin typeface="+mn-ea"/>
              </a:endParaRPr>
            </a:p>
          </p:txBody>
        </p:sp>
        <p:sp>
          <p:nvSpPr>
            <p:cNvPr id="77" name="object 21"/>
            <p:cNvSpPr txBox="1"/>
            <p:nvPr/>
          </p:nvSpPr>
          <p:spPr>
            <a:xfrm>
              <a:off x="1148730" y="2060848"/>
              <a:ext cx="911952" cy="58974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algn="ctr" latinLnBrk="0">
                <a:spcBef>
                  <a:spcPts val="300"/>
                </a:spcBef>
              </a:pPr>
              <a:r>
                <a:rPr lang="en-US" altLang="zh-CN" sz="1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Tech-leader</a:t>
              </a:r>
            </a:p>
            <a:p>
              <a:pPr algn="ctr" latinLnBrk="0">
                <a:spcBef>
                  <a:spcPts val="300"/>
                </a:spcBef>
              </a:pPr>
              <a:r>
                <a:rPr lang="en-US" altLang="zh-CN" sz="1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Ship/ R&amp;D</a:t>
              </a:r>
            </a:p>
            <a:p>
              <a:pPr algn="ctr" latinLnBrk="0">
                <a:spcBef>
                  <a:spcPts val="300"/>
                </a:spcBef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研</a:t>
              </a:r>
              <a:r>
                <a:rPr lang="zh-CN" altLang="en-US" sz="11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发和技术</a:t>
              </a:r>
              <a:endParaRPr lang="en-US" altLang="zh-CN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8" name="object 33"/>
            <p:cNvSpPr/>
            <p:nvPr/>
          </p:nvSpPr>
          <p:spPr>
            <a:xfrm>
              <a:off x="2475530" y="1961390"/>
              <a:ext cx="1784728" cy="397060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Advanced </a:t>
              </a:r>
              <a:r>
                <a:rPr lang="en-US" altLang="zh-CN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echnology</a:t>
              </a:r>
            </a:p>
          </p:txBody>
        </p:sp>
        <p:sp>
          <p:nvSpPr>
            <p:cNvPr id="79" name="object 33"/>
            <p:cNvSpPr/>
            <p:nvPr/>
          </p:nvSpPr>
          <p:spPr>
            <a:xfrm>
              <a:off x="2475530" y="2430920"/>
              <a:ext cx="1784728" cy="357764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R&amp;D Capability</a:t>
              </a:r>
            </a:p>
          </p:txBody>
        </p:sp>
        <p:sp>
          <p:nvSpPr>
            <p:cNvPr id="81" name="object 33"/>
            <p:cNvSpPr/>
            <p:nvPr/>
          </p:nvSpPr>
          <p:spPr>
            <a:xfrm>
              <a:off x="7795403" y="1884057"/>
              <a:ext cx="1172048" cy="949100"/>
            </a:xfrm>
            <a:custGeom>
              <a:avLst/>
              <a:gdLst/>
              <a:ahLst/>
              <a:cxnLst/>
              <a:rect l="l" t="t" r="r" b="b"/>
              <a:pathLst>
                <a:path w="1245235" h="1592580">
                  <a:moveTo>
                    <a:pt x="0" y="1592579"/>
                  </a:moveTo>
                  <a:lnTo>
                    <a:pt x="1245108" y="1592579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15925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Co-R&amp;D/</a:t>
              </a:r>
            </a:p>
            <a:p>
              <a:pPr algn="ctr"/>
              <a:r>
                <a:rPr lang="en-US" altLang="zh-CN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Stable, </a:t>
              </a:r>
              <a:r>
                <a:rPr lang="en-US" altLang="ko-KR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High- quality</a:t>
              </a:r>
            </a:p>
          </p:txBody>
        </p:sp>
        <p:sp>
          <p:nvSpPr>
            <p:cNvPr id="96" name="object 32"/>
            <p:cNvSpPr txBox="1"/>
            <p:nvPr/>
          </p:nvSpPr>
          <p:spPr>
            <a:xfrm>
              <a:off x="4476172" y="1893343"/>
              <a:ext cx="3023828" cy="51384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en-US" altLang="ko-KR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100%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引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进韩国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CTC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的先进生产技术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endPara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know-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+mn-ea"/>
                </a:rPr>
                <a:t>how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，关键设备韩国进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口，确保产</a:t>
              </a:r>
              <a:endPara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品高端，品质稳定</a:t>
              </a:r>
              <a:endParaRPr lang="ko-KR" altLang="ko-KR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object 32"/>
            <p:cNvSpPr txBox="1"/>
            <p:nvPr/>
          </p:nvSpPr>
          <p:spPr>
            <a:xfrm>
              <a:off x="4476172" y="2461611"/>
              <a:ext cx="3023828" cy="34686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引进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韩国高级工程师，持续进行研发活动</a:t>
              </a:r>
              <a:endPara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ko-KR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ko-KR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为更好服务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EP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客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户， 对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EP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也进行技术研究</a:t>
              </a:r>
              <a:endParaRPr lang="ko-KR" altLang="ko-KR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12" name="직선 연결선 111"/>
            <p:cNvCxnSpPr/>
            <p:nvPr/>
          </p:nvCxnSpPr>
          <p:spPr>
            <a:xfrm>
              <a:off x="4608004" y="2897178"/>
              <a:ext cx="273151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bject 32"/>
            <p:cNvSpPr txBox="1"/>
            <p:nvPr/>
          </p:nvSpPr>
          <p:spPr>
            <a:xfrm>
              <a:off x="4511553" y="3914550"/>
              <a:ext cx="3023828" cy="346861"/>
            </a:xfrm>
            <a:prstGeom prst="rect">
              <a:avLst/>
            </a:prstGeom>
          </p:spPr>
          <p:txBody>
            <a:bodyPr vert="horz" wrap="square" lIns="0" tIns="12952" rIns="0" bIns="0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在产品、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业务上提供定制型服务，满足多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样</a:t>
              </a:r>
              <a:endPara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性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的需求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4" name="직사각형 113"/>
          <p:cNvSpPr/>
          <p:nvPr/>
        </p:nvSpPr>
        <p:spPr>
          <a:xfrm>
            <a:off x="4400284" y="4725840"/>
            <a:ext cx="296344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굴림" charset="-127"/>
              </a:rPr>
              <a:t>细节管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굴림" charset="-127"/>
              </a:rPr>
              <a:t>理、成材率高、品质稳定</a:t>
            </a:r>
            <a:endParaRPr lang="en-US" altLang="ko-KR" sz="1100" dirty="0" smtClean="0">
              <a:latin typeface="微软雅黑" panose="020B0503020204020204" pitchFamily="34" charset="-122"/>
              <a:ea typeface="微软雅黑" panose="020B0503020204020204" pitchFamily="34" charset="-122"/>
              <a:cs typeface="굴림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20"/>
            <a:ext cx="9142857" cy="847619"/>
          </a:xfrm>
          <a:prstGeom prst="rect">
            <a:avLst/>
          </a:prstGeom>
        </p:spPr>
      </p:pic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79513" y="216529"/>
            <a:ext cx="3708412" cy="431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/>
            <a:r>
              <a:rPr kumimoji="0" lang="en-US" altLang="ko-KR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kumimoji="0"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</a:t>
            </a:r>
            <a:r>
              <a:rPr kumimoji="0"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司</a:t>
            </a:r>
            <a:r>
              <a:rPr kumimoji="0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kumimoji="0"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目签约</a:t>
            </a:r>
            <a:endParaRPr kumimoji="0" lang="en-US" altLang="ko-KR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70522" y="1088740"/>
            <a:ext cx="8856311" cy="5769260"/>
            <a:chOff x="284919" y="1124744"/>
            <a:chExt cx="8444889" cy="5426812"/>
          </a:xfrm>
        </p:grpSpPr>
        <p:sp>
          <p:nvSpPr>
            <p:cNvPr id="34" name="Rectangle 55"/>
            <p:cNvSpPr/>
            <p:nvPr/>
          </p:nvSpPr>
          <p:spPr bwMode="gray">
            <a:xfrm>
              <a:off x="284919" y="1124744"/>
              <a:ext cx="8444889" cy="29791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 defTabSz="533400" fontAlgn="auto" latinLnBrk="0">
                <a:spcBef>
                  <a:spcPts val="450"/>
                </a:spcBef>
                <a:spcAft>
                  <a:spcPts val="0"/>
                </a:spcAft>
              </a:pPr>
              <a:r>
                <a:rPr kumimoji="0" lang="zh-CN" altLang="en-US" sz="1200" b="1" dirty="0" smtClean="0">
                  <a:solidFill>
                    <a:schemeClr val="tx1"/>
                  </a:solidFill>
                </a:rPr>
                <a:t>投资签约</a:t>
              </a:r>
              <a:r>
                <a:rPr kumimoji="0" lang="ko-KR" altLang="en-US" sz="1200" b="1" dirty="0" smtClean="0">
                  <a:solidFill>
                    <a:schemeClr val="tx1"/>
                  </a:solidFill>
                </a:rPr>
                <a:t> </a:t>
              </a:r>
              <a:r>
                <a:rPr kumimoji="0" lang="en-US" altLang="ko-KR" sz="1200" b="1" dirty="0" smtClean="0">
                  <a:solidFill>
                    <a:schemeClr val="tx1"/>
                  </a:solidFill>
                </a:rPr>
                <a:t>(</a:t>
              </a:r>
              <a:r>
                <a:rPr kumimoji="0" lang="zh-CN" altLang="en-US" sz="1200" b="1" dirty="0" smtClean="0">
                  <a:solidFill>
                    <a:schemeClr val="tx1"/>
                  </a:solidFill>
                </a:rPr>
                <a:t>地方政府</a:t>
              </a:r>
              <a:r>
                <a:rPr kumimoji="0" lang="ko-KR" altLang="en-US" sz="1200" b="1" dirty="0" smtClean="0">
                  <a:solidFill>
                    <a:schemeClr val="tx1"/>
                  </a:solidFill>
                </a:rPr>
                <a:t> </a:t>
              </a:r>
              <a:r>
                <a:rPr kumimoji="0" lang="en-US" altLang="ko-KR" sz="1200" b="1" dirty="0" smtClean="0">
                  <a:solidFill>
                    <a:schemeClr val="tx1"/>
                  </a:solidFill>
                </a:rPr>
                <a:t>– SeAH CTC) </a:t>
              </a:r>
              <a:r>
                <a:rPr kumimoji="0" lang="zh-CN" altLang="en-US" sz="1200" b="1" dirty="0" smtClean="0">
                  <a:solidFill>
                    <a:schemeClr val="tx1"/>
                  </a:solidFill>
                </a:rPr>
                <a:t>与</a:t>
              </a:r>
              <a:r>
                <a:rPr kumimoji="0" lang="ko-KR" altLang="en-US" sz="1200" b="1" dirty="0" smtClean="0">
                  <a:solidFill>
                    <a:schemeClr val="tx1"/>
                  </a:solidFill>
                </a:rPr>
                <a:t> </a:t>
              </a:r>
              <a:r>
                <a:rPr kumimoji="0" lang="en-US" altLang="ko-KR" sz="1200" b="1" dirty="0" smtClean="0">
                  <a:solidFill>
                    <a:schemeClr val="tx1"/>
                  </a:solidFill>
                </a:rPr>
                <a:t>SeAH CTC </a:t>
              </a:r>
              <a:r>
                <a:rPr kumimoji="0" lang="zh-CN" altLang="en-US" sz="1200" b="1" dirty="0">
                  <a:solidFill>
                    <a:schemeClr val="tx1"/>
                  </a:solidFill>
                </a:rPr>
                <a:t>宣传</a:t>
              </a:r>
              <a:endParaRPr kumimoji="0" lang="en-US" sz="1200" b="1" dirty="0">
                <a:solidFill>
                  <a:schemeClr val="tx1"/>
                </a:solidFill>
              </a:endParaRPr>
            </a:p>
          </p:txBody>
        </p:sp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6120" y="1458662"/>
              <a:ext cx="4193688" cy="2307700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919" y="1458663"/>
              <a:ext cx="4099340" cy="2307699"/>
            </a:xfrm>
            <a:prstGeom prst="rect">
              <a:avLst/>
            </a:prstGeom>
          </p:spPr>
        </p:pic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4920" y="3766362"/>
              <a:ext cx="8444888" cy="27851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75556" y="1142449"/>
            <a:ext cx="7236804" cy="23402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제목 26"/>
          <p:cNvSpPr txBox="1"/>
          <p:nvPr/>
        </p:nvSpPr>
        <p:spPr>
          <a:xfrm>
            <a:off x="216031" y="188640"/>
            <a:ext cx="8712200" cy="416202"/>
          </a:xfrm>
          <a:prstGeom prst="rect">
            <a:avLst/>
          </a:prstGeom>
        </p:spPr>
        <p:txBody>
          <a:bodyPr vert="horz" lIns="72000" tIns="45720" rIns="72000" bIns="45720" rtlCol="0" anchor="b">
            <a:noAutofit/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0" lang="ko-KR" altLang="en-US" sz="2000" b="1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</a:defRPr>
            </a:lvl9pPr>
          </a:lstStyle>
          <a:p>
            <a:r>
              <a:rPr lang="en-US" altLang="ko-KR" dirty="0" smtClean="0">
                <a:latin typeface="+mn-lt"/>
              </a:rPr>
              <a:t>Contents</a:t>
            </a:r>
            <a:endParaRPr lang="ko-KR" altLang="en-US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1178453"/>
            <a:ext cx="5508612" cy="4862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10000"/>
              </a:lnSpc>
              <a:buAutoNum type="romanUcPeriod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亚集团简介</a:t>
            </a:r>
            <a:endParaRPr lang="en-US" altLang="ko-KR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1</a:t>
            </a: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沿革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2.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集团概要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3.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全球网络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事业成就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核心价值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6.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世亚昌原特殊钢介绍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en-US" altLang="ko-KR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II.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亚特材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介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绍</a:t>
            </a:r>
            <a:endParaRPr lang="en-US" altLang="ko-KR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司简介</a:t>
            </a: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ko-KR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2.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生产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主要工序介绍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竞争优势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en-US" altLang="ko-KR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项目签约</a:t>
            </a:r>
            <a:endParaRPr lang="en-US" altLang="ko-KR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ko-KR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</p:txBody>
      </p:sp>
      <p:sp>
        <p:nvSpPr>
          <p:cNvPr id="7" name="矩形 6"/>
          <p:cNvSpPr/>
          <p:nvPr/>
        </p:nvSpPr>
        <p:spPr>
          <a:xfrm>
            <a:off x="8856476" y="6489340"/>
            <a:ext cx="180020" cy="252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169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148065" y="1844824"/>
            <a:ext cx="3995935" cy="5013176"/>
          </a:xfrm>
          <a:prstGeom prst="rect">
            <a:avLst/>
          </a:prstGeom>
        </p:spPr>
      </p:pic>
      <p:pic>
        <p:nvPicPr>
          <p:cNvPr id="64" name="그림 63" descr="15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400300" cy="6858000"/>
          </a:xfrm>
          <a:prstGeom prst="snip1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advance" descr="161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3933056"/>
            <a:ext cx="2627784" cy="2924944"/>
          </a:xfrm>
          <a:prstGeom prst="rect">
            <a:avLst/>
          </a:prstGeom>
        </p:spPr>
      </p:pic>
      <p:pic>
        <p:nvPicPr>
          <p:cNvPr id="65" name="pioneer" descr="159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0" y="-1"/>
            <a:ext cx="2843808" cy="4065559"/>
          </a:xfrm>
          <a:prstGeom prst="rect">
            <a:avLst/>
          </a:prstGeom>
        </p:spPr>
      </p:pic>
      <p:pic>
        <p:nvPicPr>
          <p:cNvPr id="66" name="challenge" descr="160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2817341"/>
            <a:ext cx="2483768" cy="3203054"/>
          </a:xfrm>
          <a:prstGeom prst="rect">
            <a:avLst/>
          </a:prstGeom>
        </p:spPr>
      </p:pic>
      <p:pic>
        <p:nvPicPr>
          <p:cNvPr id="71" name="그림 70" descr="16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13019" y="911418"/>
            <a:ext cx="203220" cy="5946581"/>
          </a:xfrm>
          <a:prstGeom prst="rect">
            <a:avLst/>
          </a:prstGeom>
        </p:spPr>
      </p:pic>
      <p:pic>
        <p:nvPicPr>
          <p:cNvPr id="74" name="그림 73" descr="3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88629" y="1014614"/>
            <a:ext cx="252000" cy="25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313254" y="220231"/>
            <a:ext cx="763306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3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1. </a:t>
            </a:r>
            <a:r>
              <a:rPr kumimoji="0" lang="zh-CN" altLang="en-US" sz="3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历</a:t>
            </a:r>
            <a:r>
              <a:rPr kumimoji="0" lang="zh-CN" altLang="en-US" sz="3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史</a:t>
            </a:r>
            <a:r>
              <a:rPr kumimoji="0" lang="en-US" altLang="ko-KR" sz="3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&amp; </a:t>
            </a:r>
            <a:r>
              <a:rPr kumimoji="0" lang="zh-CN" altLang="en-US" sz="3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成长</a:t>
            </a:r>
            <a:endParaRPr kumimoji="0" lang="en-US" altLang="ko-KR" sz="36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1960"/>
          <p:cNvSpPr txBox="1"/>
          <p:nvPr/>
        </p:nvSpPr>
        <p:spPr bwMode="auto">
          <a:xfrm>
            <a:off x="2592200" y="1042226"/>
            <a:ext cx="2836616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srgbClr val="E33C1B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rPr>
              <a:t>1960</a:t>
            </a:r>
          </a:p>
        </p:txBody>
      </p:sp>
      <p:sp>
        <p:nvSpPr>
          <p:cNvPr id="56" name="1980"/>
          <p:cNvSpPr txBox="1"/>
          <p:nvPr/>
        </p:nvSpPr>
        <p:spPr bwMode="auto">
          <a:xfrm>
            <a:off x="2592200" y="2530559"/>
            <a:ext cx="2836616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srgbClr val="E33C1B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rPr>
              <a:t>1980</a:t>
            </a:r>
          </a:p>
        </p:txBody>
      </p:sp>
      <p:sp>
        <p:nvSpPr>
          <p:cNvPr id="57" name="Rectangle 15"/>
          <p:cNvSpPr/>
          <p:nvPr/>
        </p:nvSpPr>
        <p:spPr>
          <a:xfrm>
            <a:off x="2664208" y="2863130"/>
            <a:ext cx="3780000" cy="710964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1985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kumimoji="0" lang="en-US" altLang="ko-KR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韩国</a:t>
            </a:r>
            <a:r>
              <a:rPr kumimoji="0" lang="en-US" altLang="zh-CN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Alloy Road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现</a:t>
            </a:r>
            <a:r>
              <a:rPr kumimoji="0" lang="en-US" altLang="zh-CN" sz="125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 </a:t>
            </a:r>
            <a:r>
              <a:rPr kumimoji="0" lang="en-US" altLang="zh-CN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ko-KR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ESAB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</a:t>
            </a:r>
            <a:endParaRPr kumimoji="0" lang="ko-KR" altLang="en-US" sz="125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1987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ko-KR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rPr>
              <a:t> </a:t>
            </a:r>
            <a:r>
              <a:rPr kumimoji="0" lang="ko-KR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rPr>
              <a:t>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海德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机械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现</a:t>
            </a:r>
            <a:r>
              <a:rPr kumimoji="0" lang="en-US" altLang="zh-CN" sz="125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 </a:t>
            </a:r>
            <a:r>
              <a:rPr kumimoji="0" lang="en-US" altLang="zh-CN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Engineering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1988 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收购昌原钢业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现</a:t>
            </a:r>
            <a:r>
              <a:rPr kumimoji="0" lang="zh-CN" altLang="en-US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世亚特殊钢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</a:t>
            </a:r>
            <a:endParaRPr kumimoji="0" lang="ko-KR" altLang="en-US" sz="1250" dirty="0" smtClean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62" name="1990"/>
          <p:cNvSpPr txBox="1"/>
          <p:nvPr/>
        </p:nvSpPr>
        <p:spPr bwMode="auto">
          <a:xfrm>
            <a:off x="2592200" y="3757782"/>
            <a:ext cx="2836616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srgbClr val="E33C1B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rPr>
              <a:t>1990</a:t>
            </a:r>
          </a:p>
        </p:txBody>
      </p:sp>
      <p:sp>
        <p:nvSpPr>
          <p:cNvPr id="63" name="Rectangle 15"/>
          <p:cNvSpPr/>
          <p:nvPr/>
        </p:nvSpPr>
        <p:spPr>
          <a:xfrm>
            <a:off x="2664207" y="4090353"/>
            <a:ext cx="4840774" cy="1184940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1992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设立世亚</a:t>
            </a:r>
            <a:r>
              <a:rPr kumimoji="0" lang="en-US" altLang="zh-CN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HAIAM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学术奖学基金会</a:t>
            </a:r>
            <a:r>
              <a:rPr kumimoji="0" lang="ko-KR" altLang="en-US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rPr>
              <a:t> </a:t>
            </a:r>
          </a:p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1993 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设立越南合作法人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Vietnam Steel Pipe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1994 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设立世亚金属</a:t>
            </a:r>
            <a:r>
              <a:rPr kumimoji="0" lang="en-US" altLang="ko-KR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现</a:t>
            </a:r>
            <a:r>
              <a:rPr kumimoji="0" lang="en-US" altLang="zh-CN" sz="125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 </a:t>
            </a:r>
            <a:r>
              <a:rPr kumimoji="0" lang="en-US" altLang="zh-CN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Metal</a:t>
            </a:r>
            <a:r>
              <a:rPr kumimoji="0" lang="en-US" altLang="ko-KR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</a:t>
            </a:r>
          </a:p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1995 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设立越南、日本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当地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法人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en-US" altLang="ko-KR" sz="125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Steel </a:t>
            </a:r>
            <a:r>
              <a:rPr kumimoji="0" lang="en-US" altLang="ko-KR" sz="125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Vina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ko-KR" sz="125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Japan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1996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集团名称变更为</a:t>
            </a:r>
            <a:r>
              <a:rPr kumimoji="0" lang="en-US" altLang="ko-KR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‘</a:t>
            </a:r>
            <a:r>
              <a:rPr kumimoji="0" lang="zh-CN" altLang="en-US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世</a:t>
            </a:r>
            <a:r>
              <a:rPr kumimoji="0" lang="zh-CN" altLang="en-US" sz="125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亚</a:t>
            </a:r>
            <a:r>
              <a:rPr kumimoji="0" lang="en-US" altLang="ko-KR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'</a:t>
            </a:r>
            <a:endParaRPr kumimoji="0" lang="ko-KR" altLang="en-US" sz="1250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37" name="Rectangle 15"/>
          <p:cNvSpPr/>
          <p:nvPr/>
        </p:nvSpPr>
        <p:spPr>
          <a:xfrm>
            <a:off x="2672544" y="1401153"/>
            <a:ext cx="4743772" cy="947952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970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1960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设立釜山铁管工业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现</a:t>
            </a:r>
            <a:r>
              <a:rPr kumimoji="0" lang="zh-CN" altLang="en-US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世亚制钢</a:t>
            </a:r>
            <a:r>
              <a:rPr kumimoji="0" lang="zh-CN" altLang="en-US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控股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 </a:t>
            </a:r>
          </a:p>
          <a:p>
            <a:pPr marL="179705" indent="-17970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1969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釜山铁管工业公开发行</a:t>
            </a:r>
            <a:endParaRPr kumimoji="0" lang="en-US" altLang="ko-KR" sz="1250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79705" indent="-17970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1978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设立美国法人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en-US" altLang="ko-KR" sz="125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Steel America)</a:t>
            </a:r>
          </a:p>
          <a:p>
            <a:pPr marL="179705" indent="-17970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1979  </a:t>
            </a:r>
            <a:r>
              <a:rPr kumimoji="0" lang="en-US" altLang="ko-KR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海德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通运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现</a:t>
            </a:r>
            <a:r>
              <a:rPr kumimoji="0" lang="en-US" altLang="zh-CN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zh-CN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ko-KR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L&amp;S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),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韩国</a:t>
            </a:r>
            <a:r>
              <a:rPr kumimoji="0" lang="en-US" altLang="zh-CN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</a:t>
            </a:r>
            <a:r>
              <a:rPr kumimoji="0" lang="en-US" altLang="zh-CN" sz="125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undy</a:t>
            </a:r>
            <a:r>
              <a:rPr kumimoji="0" lang="en-US" altLang="ko-KR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现</a:t>
            </a:r>
            <a:r>
              <a:rPr kumimoji="0" lang="en-US" altLang="zh-CN" sz="125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 </a:t>
            </a:r>
            <a:r>
              <a:rPr kumimoji="0" lang="en-US" altLang="ko-KR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FS)</a:t>
            </a:r>
            <a:r>
              <a:rPr kumimoji="0" lang="ko-KR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rPr>
              <a:t> </a:t>
            </a:r>
            <a:endParaRPr kumimoji="0" lang="en-US" altLang="ko-KR" sz="1250" b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2000"/>
          <p:cNvSpPr txBox="1"/>
          <p:nvPr/>
        </p:nvSpPr>
        <p:spPr bwMode="auto">
          <a:xfrm>
            <a:off x="2592200" y="5445214"/>
            <a:ext cx="2836616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srgbClr val="E33C1B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19" name="Rectangle 15"/>
          <p:cNvSpPr/>
          <p:nvPr/>
        </p:nvSpPr>
        <p:spPr>
          <a:xfrm>
            <a:off x="2662882" y="5777785"/>
            <a:ext cx="4465402" cy="710964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970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2001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控股公司</a:t>
            </a:r>
            <a:r>
              <a:rPr kumimoji="0" lang="en-US" altLang="zh-CN" sz="125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zh-CN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Holdings</a:t>
            </a:r>
            <a:r>
              <a:rPr kumimoji="0" lang="zh-CN" altLang="en-US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交易所上市</a:t>
            </a:r>
            <a:endParaRPr kumimoji="0" lang="en-US" altLang="ko-KR" sz="1250" dirty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2002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设立中国法人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北京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kumimoji="0" lang="ko-KR" altLang="en-US" sz="1250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  <a:p>
            <a:pPr marL="452755" indent="-45275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2003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收购</a:t>
            </a:r>
            <a:r>
              <a:rPr kumimoji="0" lang="en-US" altLang="zh-CN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KIA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特殊钢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现</a:t>
            </a:r>
            <a:r>
              <a:rPr kumimoji="0" lang="en-US" altLang="ko-KR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 </a:t>
            </a:r>
            <a:r>
              <a:rPr kumimoji="0" lang="en-US" altLang="zh-CN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Besteel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),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设立中国法人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佛山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kumimoji="0" lang="ko-KR" altLang="en-US" sz="1250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167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2369127" y="3130933"/>
            <a:ext cx="6774873" cy="3727067"/>
          </a:xfrm>
          <a:prstGeom prst="rect">
            <a:avLst/>
          </a:prstGeom>
        </p:spPr>
      </p:pic>
      <p:pic>
        <p:nvPicPr>
          <p:cNvPr id="64" name="그림 63" descr="15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400300" cy="6858000"/>
          </a:xfrm>
          <a:prstGeom prst="snip1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2000"/>
          <p:cNvSpPr txBox="1"/>
          <p:nvPr/>
        </p:nvSpPr>
        <p:spPr bwMode="auto">
          <a:xfrm>
            <a:off x="2592200" y="1062812"/>
            <a:ext cx="2836616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srgbClr val="E33C1B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21" name="Rectangle 15"/>
          <p:cNvSpPr/>
          <p:nvPr/>
        </p:nvSpPr>
        <p:spPr>
          <a:xfrm>
            <a:off x="2662882" y="1395383"/>
            <a:ext cx="3780000" cy="1175899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2004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设立泰国法人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en-US" altLang="ko-KR" sz="125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Precision Metal)</a:t>
            </a:r>
            <a:endParaRPr kumimoji="0" lang="ko-KR" altLang="en-US" sz="1250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2005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设立中国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法人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kumimoji="0" lang="ko-KR" altLang="en-US" sz="1250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  <a:p>
            <a:pPr marL="357505" indent="-35750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2007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设立中国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法人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南通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&amp;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青岛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357505" indent="-35750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2008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设立墨西哥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印度尼西亚现地法人</a:t>
            </a:r>
            <a:endParaRPr kumimoji="0" lang="en-US" altLang="ko-KR" sz="1250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57505" indent="-35750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2009 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kumimoji="0" lang="en-US" altLang="zh-CN" sz="125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zh-CN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25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Networks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成立</a:t>
            </a:r>
            <a:endParaRPr kumimoji="0" lang="ko-KR" altLang="en-US" sz="1250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22" name="2010"/>
          <p:cNvSpPr txBox="1"/>
          <p:nvPr/>
        </p:nvSpPr>
        <p:spPr bwMode="auto">
          <a:xfrm>
            <a:off x="2592200" y="2866673"/>
            <a:ext cx="2836616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srgbClr val="E33C1B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rPr>
              <a:t>2010</a:t>
            </a:r>
          </a:p>
        </p:txBody>
      </p:sp>
      <p:pic>
        <p:nvPicPr>
          <p:cNvPr id="33" name="그림 32" descr="164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0" y="2734962"/>
            <a:ext cx="2627784" cy="4123038"/>
          </a:xfrm>
          <a:prstGeom prst="rect">
            <a:avLst/>
          </a:prstGeom>
        </p:spPr>
      </p:pic>
      <p:pic>
        <p:nvPicPr>
          <p:cNvPr id="32" name="그림 31" descr="163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0"/>
            <a:ext cx="2627784" cy="3674076"/>
          </a:xfrm>
          <a:prstGeom prst="rect">
            <a:avLst/>
          </a:prstGeom>
        </p:spPr>
      </p:pic>
      <p:pic>
        <p:nvPicPr>
          <p:cNvPr id="71" name="그림 70" descr="16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18640" y="990001"/>
            <a:ext cx="203220" cy="5867997"/>
          </a:xfrm>
          <a:prstGeom prst="rect">
            <a:avLst/>
          </a:prstGeom>
        </p:spPr>
      </p:pic>
      <p:pic>
        <p:nvPicPr>
          <p:cNvPr id="41" name="그림 40" descr="3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87752" y="1094949"/>
            <a:ext cx="252000" cy="25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313254" y="220231"/>
            <a:ext cx="763306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3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1. </a:t>
            </a:r>
            <a:r>
              <a:rPr kumimoji="0" lang="zh-CN" altLang="en-US" sz="3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历史</a:t>
            </a:r>
            <a:r>
              <a:rPr kumimoji="0" lang="en-US" altLang="ko-KR" sz="3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&amp; </a:t>
            </a:r>
            <a:r>
              <a:rPr kumimoji="0" lang="zh-CN" altLang="en-US" sz="36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成长</a:t>
            </a:r>
            <a:endParaRPr kumimoji="0" lang="en-US" altLang="ko-KR" sz="36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Rectangle 15"/>
          <p:cNvSpPr/>
          <p:nvPr/>
        </p:nvSpPr>
        <p:spPr>
          <a:xfrm>
            <a:off x="2662882" y="3197869"/>
            <a:ext cx="6094046" cy="2319096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970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2010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收购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光阳合金铁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en-US" altLang="ko-KR" sz="125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ko-KR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M&amp;S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), 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阿拉伯联合酋长国法人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en-US" altLang="ko-KR" sz="125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Steel UAE)</a:t>
            </a:r>
            <a:endParaRPr kumimoji="0" lang="en-US" altLang="ko-KR" sz="1250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2011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世亚特殊钢交易所上市，设立印度法人</a:t>
            </a:r>
            <a:endParaRPr kumimoji="0" lang="ko-KR" altLang="en-US" sz="1250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2013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设立世亚</a:t>
            </a:r>
            <a:r>
              <a:rPr kumimoji="0" lang="en-US" altLang="zh-CN" sz="125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Woon</a:t>
            </a:r>
            <a:r>
              <a:rPr kumimoji="0" lang="en-US" altLang="zh-CN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25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Hyung</a:t>
            </a:r>
            <a:r>
              <a:rPr kumimoji="0" lang="en-US" altLang="zh-CN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Lee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文化财团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设立中国法人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天津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kumimoji="0" lang="ko-KR" altLang="en-US" sz="1250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2014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收购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意大利钢管企业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INOX TECH</a:t>
            </a:r>
            <a:endParaRPr kumimoji="0" lang="en-US" altLang="ko-KR" sz="1250" dirty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2015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收购</a:t>
            </a:r>
            <a:r>
              <a:rPr kumimoji="0" lang="en-US" altLang="zh-CN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POSCO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特殊钢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现</a:t>
            </a:r>
            <a:r>
              <a:rPr kumimoji="0" lang="zh-CN" altLang="en-US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世亚昌源特殊钢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),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设立泰国法人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(POS-</a:t>
            </a:r>
            <a:r>
              <a:rPr kumimoji="0" lang="en-US" altLang="ko-KR" sz="125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Steel Wire)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2016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设立美国特殊钢销售法人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en-US" altLang="ko-KR" sz="125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ko-KR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Global),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rPr>
              <a:t>      </a:t>
            </a:r>
            <a:r>
              <a:rPr kumimoji="0" lang="ko-KR" alt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rPr>
              <a:t>      </a:t>
            </a:r>
            <a:r>
              <a:rPr kumimoji="0" lang="zh-CN" alt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收购</a:t>
            </a:r>
            <a:r>
              <a:rPr kumimoji="0" lang="en-US" altLang="ko-KR" sz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kumimoji="0" lang="zh-CN" altLang="en-US" sz="1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家</a:t>
            </a:r>
            <a:r>
              <a:rPr kumimoji="0" lang="zh-CN" alt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美国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OCTG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企业</a:t>
            </a:r>
            <a:r>
              <a:rPr kumimoji="0" lang="zh-CN" altLang="en-US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资产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</a:t>
            </a:r>
            <a:r>
              <a:rPr kumimoji="0" lang="en-US" altLang="ko-KR" sz="1250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Steel USA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2017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剥离世亚制钢销售业务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</a:t>
            </a:r>
            <a:r>
              <a:rPr kumimoji="0" lang="en-US" altLang="zh-CN" sz="125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zh-CN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CM</a:t>
            </a:r>
            <a:endParaRPr kumimoji="0" lang="en-US" altLang="ko-KR" sz="1250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innerShdw blurRad="292100" dist="609600" dir="11100000">
                  <a:prstClr val="black">
                    <a:alpha val="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2018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</a:t>
            </a:r>
            <a:r>
              <a:rPr kumimoji="0" lang="zh-CN" altLang="en-US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世亚制钢</a:t>
            </a:r>
            <a:r>
              <a:rPr kumimoji="0" lang="zh-CN" altLang="en-US" sz="125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控股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成立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zh-CN" altLang="en-US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并购</a:t>
            </a:r>
            <a:r>
              <a:rPr kumimoji="0" lang="en-US" altLang="zh-CN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DONG-A Steel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 </a:t>
            </a:r>
            <a:r>
              <a:rPr kumimoji="0" lang="en-US" altLang="ko-KR" sz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</a:t>
            </a:r>
            <a:r>
              <a:rPr kumimoji="0" lang="zh-CN" alt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设立泰国特殊钢销售法人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en-US" altLang="ko-KR" sz="125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SeAH</a:t>
            </a:r>
            <a:r>
              <a:rPr kumimoji="0" lang="en-US" altLang="ko-KR" sz="125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Global (Thailand</a:t>
            </a:r>
            <a:r>
              <a:rPr kumimoji="0" lang="en-US" altLang="ko-KR" sz="1250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29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18" name="그룹 217"/>
          <p:cNvGrpSpPr/>
          <p:nvPr/>
        </p:nvGrpSpPr>
        <p:grpSpPr>
          <a:xfrm>
            <a:off x="317144" y="2805051"/>
            <a:ext cx="4802615" cy="3612405"/>
            <a:chOff x="-5139682" y="2805051"/>
            <a:chExt cx="4802615" cy="3612405"/>
          </a:xfrm>
        </p:grpSpPr>
        <p:grpSp>
          <p:nvGrpSpPr>
            <p:cNvPr id="135" name="그룹 134"/>
            <p:cNvGrpSpPr/>
            <p:nvPr/>
          </p:nvGrpSpPr>
          <p:grpSpPr>
            <a:xfrm>
              <a:off x="-3525034" y="2805921"/>
              <a:ext cx="1577342" cy="1780520"/>
              <a:chOff x="1908090" y="2952319"/>
              <a:chExt cx="1332001" cy="1748549"/>
            </a:xfrm>
          </p:grpSpPr>
          <p:sp>
            <p:nvSpPr>
              <p:cNvPr id="136" name="직사각형 135"/>
              <p:cNvSpPr/>
              <p:nvPr/>
            </p:nvSpPr>
            <p:spPr>
              <a:xfrm>
                <a:off x="1908090" y="2961750"/>
                <a:ext cx="1332000" cy="173911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  <p:pic>
            <p:nvPicPr>
              <p:cNvPr id="137" name="그림 136" descr="43.png"/>
              <p:cNvPicPr preferRelativeResize="0"/>
              <p:nvPr/>
            </p:nvPicPr>
            <p:blipFill>
              <a:blip r:embed="rId4" cstate="print"/>
              <a:srcRect b="2484"/>
              <a:stretch>
                <a:fillRect/>
              </a:stretch>
            </p:blipFill>
            <p:spPr>
              <a:xfrm>
                <a:off x="1908090" y="2952319"/>
                <a:ext cx="1331542" cy="1354399"/>
              </a:xfrm>
              <a:prstGeom prst="rect">
                <a:avLst/>
              </a:prstGeom>
            </p:spPr>
          </p:pic>
          <p:cxnSp>
            <p:nvCxnSpPr>
              <p:cNvPr id="138" name="직선 연결선 137"/>
              <p:cNvCxnSpPr/>
              <p:nvPr/>
            </p:nvCxnSpPr>
            <p:spPr>
              <a:xfrm>
                <a:off x="1908091" y="4308460"/>
                <a:ext cx="133200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Rectangle 15"/>
              <p:cNvSpPr/>
              <p:nvPr/>
            </p:nvSpPr>
            <p:spPr>
              <a:xfrm>
                <a:off x="2063476" y="4440694"/>
                <a:ext cx="1021230" cy="21113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200" dirty="0" err="1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SeAH</a:t>
                </a:r>
                <a:r>
                  <a:rPr kumimoji="0" lang="en-US" altLang="ko-KR" sz="1200" dirty="0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Steel</a:t>
                </a:r>
                <a:endParaRPr kumimoji="0" lang="ko-KR" altLang="en-US" sz="12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50_TT" pitchFamily="18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0" name="그룹 139"/>
            <p:cNvGrpSpPr/>
            <p:nvPr/>
          </p:nvGrpSpPr>
          <p:grpSpPr>
            <a:xfrm>
              <a:off x="-1914866" y="2805922"/>
              <a:ext cx="1577799" cy="1780520"/>
              <a:chOff x="3542959" y="2805922"/>
              <a:chExt cx="1577799" cy="1780520"/>
            </a:xfrm>
          </p:grpSpPr>
          <p:pic>
            <p:nvPicPr>
              <p:cNvPr id="141" name="그림 140" descr="40.png"/>
              <p:cNvPicPr preferRelativeResize="0"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542959" y="2805922"/>
                <a:ext cx="1576800" cy="1414295"/>
              </a:xfrm>
              <a:prstGeom prst="rect">
                <a:avLst/>
              </a:prstGeom>
            </p:spPr>
          </p:pic>
          <p:sp>
            <p:nvSpPr>
              <p:cNvPr id="142" name="직사각형 141"/>
              <p:cNvSpPr/>
              <p:nvPr/>
            </p:nvSpPr>
            <p:spPr>
              <a:xfrm>
                <a:off x="3543418" y="4189615"/>
                <a:ext cx="1577340" cy="396827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  <p:cxnSp>
            <p:nvCxnSpPr>
              <p:cNvPr id="143" name="직선 연결선 142"/>
              <p:cNvCxnSpPr/>
              <p:nvPr/>
            </p:nvCxnSpPr>
            <p:spPr>
              <a:xfrm>
                <a:off x="3543418" y="4186859"/>
                <a:ext cx="157734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Rectangle 15"/>
              <p:cNvSpPr/>
              <p:nvPr/>
            </p:nvSpPr>
            <p:spPr>
              <a:xfrm>
                <a:off x="3558053" y="4217319"/>
                <a:ext cx="1533549" cy="359929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zh-CN" sz="1200" dirty="0" err="1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Yoon 윤고딕 550_TT" pitchFamily="18" charset="-127"/>
                    <a:ea typeface="Yoon 윤고딕 550_TT" pitchFamily="18" charset="-127"/>
                    <a:cs typeface="Arial" panose="020B0604020202020204" pitchFamily="34" charset="0"/>
                  </a:rPr>
                  <a:t>SeAH</a:t>
                </a:r>
                <a:r>
                  <a:rPr kumimoji="0" lang="en-US" altLang="zh-CN" sz="1200" dirty="0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Yoon 윤고딕 550_TT" pitchFamily="18" charset="-127"/>
                    <a:ea typeface="Yoon 윤고딕 550_TT" pitchFamily="18" charset="-127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1200" dirty="0" err="1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Yoon 윤고딕 550_TT" pitchFamily="18" charset="-127"/>
                    <a:ea typeface="Yoon 윤고딕 550_TT" pitchFamily="18" charset="-127"/>
                    <a:cs typeface="Arial" panose="020B0604020202020204" pitchFamily="34" charset="0"/>
                  </a:rPr>
                  <a:t>Besteel</a:t>
                </a:r>
                <a:endParaRPr kumimoji="0" lang="en-US" altLang="ko-KR" sz="12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Yoon 윤고딕 550_TT" pitchFamily="18" charset="-127"/>
                  <a:ea typeface="Yoon 윤고딕 550_TT" pitchFamily="18" charset="-127"/>
                  <a:cs typeface="Arial" panose="020B0604020202020204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CN" altLang="en-US" sz="1200" dirty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Yoon 윤고딕 550_TT" pitchFamily="18" charset="-127"/>
                    <a:ea typeface="Yoon 윤고딕 550_TT" pitchFamily="18" charset="-127"/>
                    <a:cs typeface="Arial" panose="020B0604020202020204" pitchFamily="34" charset="0"/>
                  </a:rPr>
                  <a:t>世亚昌</a:t>
                </a:r>
                <a:r>
                  <a:rPr kumimoji="0" lang="zh-CN" altLang="en-US" sz="1200" dirty="0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Yoon 윤고딕 550_TT" pitchFamily="18" charset="-127"/>
                    <a:ea typeface="Yoon 윤고딕 550_TT" pitchFamily="18" charset="-127"/>
                    <a:cs typeface="Arial" panose="020B0604020202020204" pitchFamily="34" charset="0"/>
                  </a:rPr>
                  <a:t>源特殊钢</a:t>
                </a:r>
                <a:endParaRPr kumimoji="0" lang="ko-KR" altLang="en-US" sz="12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Yoon 윤고딕 550_TT" pitchFamily="18" charset="-127"/>
                  <a:ea typeface="Yoon 윤고딕 550_TT" pitchFamily="18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5" name="그룹 144"/>
            <p:cNvGrpSpPr/>
            <p:nvPr/>
          </p:nvGrpSpPr>
          <p:grpSpPr>
            <a:xfrm>
              <a:off x="-5139682" y="2805051"/>
              <a:ext cx="1666166" cy="1784010"/>
              <a:chOff x="318143" y="2805051"/>
              <a:chExt cx="1666166" cy="1784010"/>
            </a:xfrm>
          </p:grpSpPr>
          <p:sp>
            <p:nvSpPr>
              <p:cNvPr id="146" name="Rectangle 15"/>
              <p:cNvSpPr/>
              <p:nvPr/>
            </p:nvSpPr>
            <p:spPr>
              <a:xfrm>
                <a:off x="321707" y="2998020"/>
                <a:ext cx="1662602" cy="56412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ko-KR" altLang="en-US" sz="3600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Yoon 윤고딕 550_TT" pitchFamily="18" charset="-127"/>
                    <a:ea typeface="Yoon 윤고딕 550_TT" pitchFamily="18" charset="-127"/>
                    <a:cs typeface="Arial" panose="020B0604020202020204" pitchFamily="34" charset="0"/>
                  </a:rPr>
                  <a:t>철강</a:t>
                </a:r>
                <a:endParaRPr kumimoji="0" lang="ko-KR" altLang="en-US" sz="36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Yoon 윤고딕 550_TT" pitchFamily="18" charset="-127"/>
                  <a:ea typeface="Yoon 윤고딕 550_TT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47" name="직사각형 146"/>
              <p:cNvSpPr/>
              <p:nvPr/>
            </p:nvSpPr>
            <p:spPr>
              <a:xfrm>
                <a:off x="318143" y="2805051"/>
                <a:ext cx="1577340" cy="1784010"/>
              </a:xfrm>
              <a:prstGeom prst="rect">
                <a:avLst/>
              </a:prstGeom>
              <a:solidFill>
                <a:srgbClr val="E64D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</p:grpSp>
        <p:grpSp>
          <p:nvGrpSpPr>
            <p:cNvPr id="153" name="그룹 152"/>
            <p:cNvGrpSpPr/>
            <p:nvPr/>
          </p:nvGrpSpPr>
          <p:grpSpPr>
            <a:xfrm>
              <a:off x="-1552504" y="4634144"/>
              <a:ext cx="1215437" cy="1783312"/>
              <a:chOff x="3905321" y="4634144"/>
              <a:chExt cx="1215437" cy="1783312"/>
            </a:xfrm>
          </p:grpSpPr>
          <p:pic>
            <p:nvPicPr>
              <p:cNvPr id="154" name="그림 153" descr="42.png"/>
              <p:cNvPicPr preferRelativeResize="0"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933807" y="4634144"/>
                <a:ext cx="1186296" cy="1367161"/>
              </a:xfrm>
              <a:prstGeom prst="rect">
                <a:avLst/>
              </a:prstGeom>
            </p:spPr>
          </p:pic>
          <p:sp>
            <p:nvSpPr>
              <p:cNvPr id="155" name="직사각형 154"/>
              <p:cNvSpPr/>
              <p:nvPr/>
            </p:nvSpPr>
            <p:spPr>
              <a:xfrm>
                <a:off x="3933883" y="6016210"/>
                <a:ext cx="1186875" cy="401246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  <p:sp>
            <p:nvSpPr>
              <p:cNvPr id="156" name="Rectangle 15"/>
              <p:cNvSpPr/>
              <p:nvPr/>
            </p:nvSpPr>
            <p:spPr>
              <a:xfrm>
                <a:off x="3905321" y="6143646"/>
                <a:ext cx="1191461" cy="21499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200" dirty="0" err="1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SeAH</a:t>
                </a:r>
                <a:r>
                  <a:rPr kumimoji="0" lang="en-US" altLang="ko-KR" sz="1200" dirty="0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ESAB</a:t>
                </a:r>
                <a:endParaRPr kumimoji="0" lang="ko-KR" altLang="en-US" sz="12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50_TT" pitchFamily="18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8" name="그룹 157"/>
            <p:cNvGrpSpPr/>
            <p:nvPr/>
          </p:nvGrpSpPr>
          <p:grpSpPr>
            <a:xfrm>
              <a:off x="-5139568" y="4627540"/>
              <a:ext cx="2381554" cy="1789916"/>
              <a:chOff x="318257" y="4627540"/>
              <a:chExt cx="2381554" cy="1789916"/>
            </a:xfrm>
          </p:grpSpPr>
          <p:pic>
            <p:nvPicPr>
              <p:cNvPr id="159" name="그림 158" descr="44.png"/>
              <p:cNvPicPr preferRelativeResize="0"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18257" y="4627540"/>
                <a:ext cx="1174191" cy="1364887"/>
              </a:xfrm>
              <a:prstGeom prst="rect">
                <a:avLst/>
              </a:prstGeom>
            </p:spPr>
          </p:pic>
          <p:sp>
            <p:nvSpPr>
              <p:cNvPr id="160" name="직사각형 159"/>
              <p:cNvSpPr/>
              <p:nvPr/>
            </p:nvSpPr>
            <p:spPr>
              <a:xfrm>
                <a:off x="321708" y="6016209"/>
                <a:ext cx="1179618" cy="401247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  <p:sp>
            <p:nvSpPr>
              <p:cNvPr id="161" name="Rectangle 15"/>
              <p:cNvSpPr/>
              <p:nvPr/>
            </p:nvSpPr>
            <p:spPr>
              <a:xfrm>
                <a:off x="342546" y="6054572"/>
                <a:ext cx="1141024" cy="328474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CN" altLang="en-US" sz="1200" dirty="0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世亚特殊钢</a:t>
                </a:r>
                <a:r>
                  <a:rPr kumimoji="0" lang="en-US" altLang="ko-KR" sz="1200" dirty="0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endParaRPr kumimoji="0" lang="en-US" altLang="ko-KR" sz="1200" dirty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zh-CN" sz="1200" dirty="0" err="1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SeAH</a:t>
                </a:r>
                <a:r>
                  <a:rPr kumimoji="0" lang="en-US" altLang="zh-CN" sz="1200" dirty="0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Metal</a:t>
                </a:r>
                <a:endParaRPr kumimoji="0" lang="ko-KR" altLang="en-US" sz="12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50_TT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48" name="직사각형 247"/>
              <p:cNvSpPr/>
              <p:nvPr/>
            </p:nvSpPr>
            <p:spPr>
              <a:xfrm>
                <a:off x="1527957" y="6015171"/>
                <a:ext cx="1171853" cy="401247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  <p:sp>
            <p:nvSpPr>
              <p:cNvPr id="249" name="Rectangle 15"/>
              <p:cNvSpPr/>
              <p:nvPr/>
            </p:nvSpPr>
            <p:spPr>
              <a:xfrm>
                <a:off x="1527958" y="6143348"/>
                <a:ext cx="1167770" cy="247538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zh-CN" sz="1200" dirty="0" err="1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SeAH</a:t>
                </a:r>
                <a:r>
                  <a:rPr kumimoji="0" lang="en-US" altLang="zh-CN" sz="1200" dirty="0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CM</a:t>
                </a:r>
                <a:endParaRPr kumimoji="0" lang="ko-KR" altLang="en-US" sz="12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50_TT" pitchFamily="18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254" name="그림 253"/>
              <p:cNvPicPr preferRelativeResize="0"/>
              <p:nvPr/>
            </p:nvPicPr>
            <p:blipFill rotWithShape="1">
              <a:blip r:embed="rId8" cstate="email"/>
              <a:srcRect/>
              <a:stretch>
                <a:fillRect/>
              </a:stretch>
            </p:blipFill>
            <p:spPr>
              <a:xfrm>
                <a:off x="1527958" y="4634144"/>
                <a:ext cx="1171853" cy="1384916"/>
              </a:xfrm>
              <a:prstGeom prst="rect">
                <a:avLst/>
              </a:prstGeom>
            </p:spPr>
          </p:pic>
        </p:grpSp>
        <p:grpSp>
          <p:nvGrpSpPr>
            <p:cNvPr id="194" name="그룹 193"/>
            <p:cNvGrpSpPr/>
            <p:nvPr/>
          </p:nvGrpSpPr>
          <p:grpSpPr>
            <a:xfrm>
              <a:off x="-2722505" y="4634901"/>
              <a:ext cx="1171525" cy="1782555"/>
              <a:chOff x="2735320" y="4634901"/>
              <a:chExt cx="1171525" cy="1782555"/>
            </a:xfrm>
          </p:grpSpPr>
          <p:sp>
            <p:nvSpPr>
              <p:cNvPr id="196" name="직사각형 195"/>
              <p:cNvSpPr/>
              <p:nvPr/>
            </p:nvSpPr>
            <p:spPr>
              <a:xfrm>
                <a:off x="2735461" y="6019060"/>
                <a:ext cx="1171384" cy="398396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  <p:pic>
            <p:nvPicPr>
              <p:cNvPr id="198" name="그림 197" descr="44.png"/>
              <p:cNvPicPr preferRelativeResize="0"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735320" y="4634901"/>
                <a:ext cx="1170983" cy="1366404"/>
              </a:xfrm>
              <a:prstGeom prst="rect">
                <a:avLst/>
              </a:prstGeom>
            </p:spPr>
          </p:pic>
          <p:sp>
            <p:nvSpPr>
              <p:cNvPr id="199" name="Rectangle 15"/>
              <p:cNvSpPr/>
              <p:nvPr/>
            </p:nvSpPr>
            <p:spPr>
              <a:xfrm>
                <a:off x="2761954" y="6144721"/>
                <a:ext cx="1118587" cy="185058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200" dirty="0" err="1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SeAH</a:t>
                </a:r>
                <a:r>
                  <a:rPr kumimoji="0" lang="en-US" altLang="ko-KR" sz="1200" dirty="0" smtClean="0">
                    <a:solidFill>
                      <a:prstClr val="white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FS</a:t>
                </a:r>
                <a:endParaRPr kumimoji="0" lang="ko-KR" altLang="en-US" sz="12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50_TT" pitchFamily="18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 bwMode="auto">
          <a:xfrm>
            <a:off x="313254" y="220231"/>
            <a:ext cx="763306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2. </a:t>
            </a:r>
            <a:r>
              <a:rPr kumimoji="0" lang="zh-CN" alt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世亚概览</a:t>
            </a:r>
            <a:endParaRPr kumimoji="0" lang="en-US" altLang="ko-KR" sz="3600" b="1" dirty="0" smtClean="0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19" name="그룹 218"/>
          <p:cNvGrpSpPr/>
          <p:nvPr/>
        </p:nvGrpSpPr>
        <p:grpSpPr>
          <a:xfrm>
            <a:off x="5191126" y="2805051"/>
            <a:ext cx="3632868" cy="3603527"/>
            <a:chOff x="5191126" y="2805051"/>
            <a:chExt cx="3632868" cy="3603527"/>
          </a:xfrm>
        </p:grpSpPr>
        <p:grpSp>
          <p:nvGrpSpPr>
            <p:cNvPr id="151" name="그룹 150"/>
            <p:cNvGrpSpPr/>
            <p:nvPr/>
          </p:nvGrpSpPr>
          <p:grpSpPr>
            <a:xfrm>
              <a:off x="7632047" y="2805051"/>
              <a:ext cx="1191947" cy="1781391"/>
              <a:chOff x="1903277" y="2951464"/>
              <a:chExt cx="1336814" cy="1749404"/>
            </a:xfrm>
          </p:grpSpPr>
          <p:pic>
            <p:nvPicPr>
              <p:cNvPr id="171" name="그림 170" descr="43.png"/>
              <p:cNvPicPr preferRelativeResize="0"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903277" y="2951464"/>
                <a:ext cx="1336425" cy="1390610"/>
              </a:xfrm>
              <a:prstGeom prst="rect">
                <a:avLst/>
              </a:prstGeom>
            </p:spPr>
          </p:pic>
          <p:sp>
            <p:nvSpPr>
              <p:cNvPr id="172" name="직사각형 171"/>
              <p:cNvSpPr/>
              <p:nvPr/>
            </p:nvSpPr>
            <p:spPr>
              <a:xfrm>
                <a:off x="1903277" y="4310505"/>
                <a:ext cx="1336425" cy="3903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  <p:cxnSp>
            <p:nvCxnSpPr>
              <p:cNvPr id="173" name="직선 연결선 172"/>
              <p:cNvCxnSpPr/>
              <p:nvPr/>
            </p:nvCxnSpPr>
            <p:spPr>
              <a:xfrm>
                <a:off x="1908091" y="4308460"/>
                <a:ext cx="133200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Rectangle 15"/>
              <p:cNvSpPr/>
              <p:nvPr/>
            </p:nvSpPr>
            <p:spPr>
              <a:xfrm>
                <a:off x="1935474" y="4345103"/>
                <a:ext cx="1292678" cy="306727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zh-CN" sz="1200" dirty="0" err="1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SeAH</a:t>
                </a:r>
                <a:r>
                  <a:rPr kumimoji="0" lang="en-US" altLang="zh-CN" sz="1200" dirty="0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Holdings</a:t>
                </a:r>
                <a:endParaRPr kumimoji="0" lang="en-US" altLang="ko-KR" sz="12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zh-CN" sz="1200" dirty="0" err="1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SeAH</a:t>
                </a:r>
                <a:r>
                  <a:rPr kumimoji="0" lang="en-US" altLang="zh-CN" sz="1200" dirty="0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Steel</a:t>
                </a:r>
                <a:r>
                  <a:rPr kumimoji="0" lang="zh-CN" altLang="en-US" sz="1200" dirty="0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控股</a:t>
                </a:r>
                <a:endParaRPr kumimoji="0" lang="ko-KR" altLang="en-US" sz="12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50_TT" pitchFamily="18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9" name="그룹 178"/>
            <p:cNvGrpSpPr/>
            <p:nvPr/>
          </p:nvGrpSpPr>
          <p:grpSpPr>
            <a:xfrm>
              <a:off x="5193866" y="4627186"/>
              <a:ext cx="1222914" cy="1781391"/>
              <a:chOff x="5328358" y="4746311"/>
              <a:chExt cx="1618183" cy="1781391"/>
            </a:xfrm>
          </p:grpSpPr>
          <p:pic>
            <p:nvPicPr>
              <p:cNvPr id="162" name="그림 161" descr="42.pn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328358" y="4746311"/>
                <a:ext cx="1576747" cy="1418680"/>
              </a:xfrm>
              <a:prstGeom prst="rect">
                <a:avLst/>
              </a:prstGeom>
            </p:spPr>
          </p:pic>
          <p:sp>
            <p:nvSpPr>
              <p:cNvPr id="163" name="직사각형 162"/>
              <p:cNvSpPr/>
              <p:nvPr/>
            </p:nvSpPr>
            <p:spPr>
              <a:xfrm>
                <a:off x="5328358" y="6125955"/>
                <a:ext cx="1577340" cy="40174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  <p:cxnSp>
            <p:nvCxnSpPr>
              <p:cNvPr id="164" name="직선 연결선 163"/>
              <p:cNvCxnSpPr/>
              <p:nvPr/>
            </p:nvCxnSpPr>
            <p:spPr>
              <a:xfrm>
                <a:off x="5328359" y="6128119"/>
                <a:ext cx="157734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Rectangle 15"/>
              <p:cNvSpPr/>
              <p:nvPr/>
            </p:nvSpPr>
            <p:spPr>
              <a:xfrm>
                <a:off x="5349065" y="6162096"/>
                <a:ext cx="1597476" cy="365606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zh-CN" sz="1100" dirty="0" err="1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SeAH</a:t>
                </a:r>
                <a:r>
                  <a:rPr kumimoji="0" lang="en-US" altLang="zh-CN" sz="1100" dirty="0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Networks</a:t>
                </a:r>
                <a:endParaRPr kumimoji="0" lang="en-US" altLang="ko-KR" sz="11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zh-CN" sz="1100" dirty="0" err="1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SeAH</a:t>
                </a:r>
                <a:r>
                  <a:rPr kumimoji="0" lang="en-US" altLang="zh-CN" sz="1100" dirty="0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Engineering</a:t>
                </a:r>
                <a:endParaRPr kumimoji="0" lang="ko-KR" altLang="en-US" sz="11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50_TT" pitchFamily="18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6" name="직사각형 165"/>
            <p:cNvSpPr/>
            <p:nvPr/>
          </p:nvSpPr>
          <p:spPr>
            <a:xfrm>
              <a:off x="5191126" y="2805051"/>
              <a:ext cx="2405212" cy="17840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grpSp>
          <p:nvGrpSpPr>
            <p:cNvPr id="181" name="그룹 180"/>
            <p:cNvGrpSpPr/>
            <p:nvPr/>
          </p:nvGrpSpPr>
          <p:grpSpPr>
            <a:xfrm>
              <a:off x="6412734" y="4627443"/>
              <a:ext cx="1192048" cy="1781134"/>
              <a:chOff x="5328359" y="4746568"/>
              <a:chExt cx="1577340" cy="1781134"/>
            </a:xfrm>
          </p:grpSpPr>
          <p:pic>
            <p:nvPicPr>
              <p:cNvPr id="182" name="그림 181" descr="42.png"/>
              <p:cNvPicPr preferRelativeResize="0"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328359" y="4746568"/>
                <a:ext cx="1576747" cy="1393587"/>
              </a:xfrm>
              <a:prstGeom prst="rect">
                <a:avLst/>
              </a:prstGeom>
            </p:spPr>
          </p:pic>
          <p:sp>
            <p:nvSpPr>
              <p:cNvPr id="183" name="직사각형 182"/>
              <p:cNvSpPr/>
              <p:nvPr/>
            </p:nvSpPr>
            <p:spPr>
              <a:xfrm>
                <a:off x="5328359" y="6124509"/>
                <a:ext cx="1577340" cy="40319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  <p:sp>
            <p:nvSpPr>
              <p:cNvPr id="185" name="Rectangle 15"/>
              <p:cNvSpPr/>
              <p:nvPr/>
            </p:nvSpPr>
            <p:spPr>
              <a:xfrm>
                <a:off x="5528113" y="6225283"/>
                <a:ext cx="1031803" cy="223621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200" dirty="0" err="1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SeAH</a:t>
                </a:r>
                <a:r>
                  <a:rPr kumimoji="0" lang="en-US" altLang="ko-KR" sz="1200" dirty="0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L&amp;S</a:t>
                </a:r>
              </a:p>
            </p:txBody>
          </p:sp>
          <p:cxnSp>
            <p:nvCxnSpPr>
              <p:cNvPr id="184" name="직선 연결선 183"/>
              <p:cNvCxnSpPr/>
              <p:nvPr/>
            </p:nvCxnSpPr>
            <p:spPr>
              <a:xfrm>
                <a:off x="5328359" y="6128119"/>
                <a:ext cx="157734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6" name="그룹 185"/>
            <p:cNvGrpSpPr/>
            <p:nvPr/>
          </p:nvGrpSpPr>
          <p:grpSpPr>
            <a:xfrm>
              <a:off x="7631600" y="4627443"/>
              <a:ext cx="1192048" cy="1781135"/>
              <a:chOff x="5328359" y="4746568"/>
              <a:chExt cx="1577340" cy="1781135"/>
            </a:xfrm>
          </p:grpSpPr>
          <p:pic>
            <p:nvPicPr>
              <p:cNvPr id="187" name="그림 186" descr="42.png"/>
              <p:cNvPicPr preferRelativeResize="0"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328952" y="4746568"/>
                <a:ext cx="1576747" cy="1393845"/>
              </a:xfrm>
              <a:prstGeom prst="rect">
                <a:avLst/>
              </a:prstGeom>
            </p:spPr>
          </p:pic>
          <p:sp>
            <p:nvSpPr>
              <p:cNvPr id="188" name="직사각형 187"/>
              <p:cNvSpPr/>
              <p:nvPr/>
            </p:nvSpPr>
            <p:spPr>
              <a:xfrm>
                <a:off x="5328359" y="6118331"/>
                <a:ext cx="1577340" cy="40937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  <p:cxnSp>
            <p:nvCxnSpPr>
              <p:cNvPr id="189" name="직선 연결선 188"/>
              <p:cNvCxnSpPr/>
              <p:nvPr/>
            </p:nvCxnSpPr>
            <p:spPr>
              <a:xfrm>
                <a:off x="5328359" y="6128119"/>
                <a:ext cx="157734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Rectangle 15"/>
              <p:cNvSpPr/>
              <p:nvPr/>
            </p:nvSpPr>
            <p:spPr>
              <a:xfrm>
                <a:off x="5535104" y="6254145"/>
                <a:ext cx="1163850" cy="21499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200" dirty="0" err="1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SeAH</a:t>
                </a:r>
                <a:r>
                  <a:rPr kumimoji="0" lang="en-US" altLang="ko-KR" sz="1200" dirty="0" smtClean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M&amp;S</a:t>
                </a:r>
              </a:p>
            </p:txBody>
          </p:sp>
        </p:grpSp>
      </p:grpSp>
      <p:grpSp>
        <p:nvGrpSpPr>
          <p:cNvPr id="243" name="그룹 242"/>
          <p:cNvGrpSpPr/>
          <p:nvPr/>
        </p:nvGrpSpPr>
        <p:grpSpPr>
          <a:xfrm>
            <a:off x="455968" y="1256261"/>
            <a:ext cx="7039846" cy="662357"/>
            <a:chOff x="455969" y="1277281"/>
            <a:chExt cx="5839281" cy="662357"/>
          </a:xfrm>
        </p:grpSpPr>
        <p:grpSp>
          <p:nvGrpSpPr>
            <p:cNvPr id="231" name="그룹 230"/>
            <p:cNvGrpSpPr/>
            <p:nvPr/>
          </p:nvGrpSpPr>
          <p:grpSpPr>
            <a:xfrm>
              <a:off x="455969" y="1277281"/>
              <a:ext cx="2263534" cy="211135"/>
              <a:chOff x="1134486" y="1155867"/>
              <a:chExt cx="2263534" cy="211135"/>
            </a:xfrm>
          </p:grpSpPr>
          <p:sp>
            <p:nvSpPr>
              <p:cNvPr id="197" name="Rectangle 15"/>
              <p:cNvSpPr/>
              <p:nvPr/>
            </p:nvSpPr>
            <p:spPr>
              <a:xfrm>
                <a:off x="1134486" y="1155867"/>
                <a:ext cx="720000" cy="21113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CN" altLang="en-US" sz="13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成立日期</a:t>
                </a:r>
                <a:endParaRPr kumimoji="0" lang="ko-KR" altLang="en-US" sz="13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95" name="Rectangle 15"/>
              <p:cNvSpPr/>
              <p:nvPr/>
            </p:nvSpPr>
            <p:spPr>
              <a:xfrm>
                <a:off x="2030020" y="1161407"/>
                <a:ext cx="1368000" cy="20005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1960</a:t>
                </a:r>
                <a:r>
                  <a:rPr kumimoji="0" lang="zh-CN" altLang="en-US" sz="13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年</a:t>
                </a: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10</a:t>
                </a:r>
                <a:r>
                  <a:rPr kumimoji="0" lang="zh-CN" altLang="en-US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月</a:t>
                </a: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19</a:t>
                </a:r>
                <a:r>
                  <a:rPr kumimoji="0" lang="zh-CN" altLang="en-US" sz="13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日</a:t>
                </a:r>
                <a:endParaRPr kumimoji="0" lang="ko-KR" altLang="en-US" sz="13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225" name="직선 연결선 224"/>
              <p:cNvCxnSpPr/>
              <p:nvPr/>
            </p:nvCxnSpPr>
            <p:spPr>
              <a:xfrm>
                <a:off x="1927341" y="1177851"/>
                <a:ext cx="0" cy="144016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그룹 226"/>
            <p:cNvGrpSpPr/>
            <p:nvPr/>
          </p:nvGrpSpPr>
          <p:grpSpPr>
            <a:xfrm>
              <a:off x="455969" y="1502892"/>
              <a:ext cx="2776303" cy="211135"/>
              <a:chOff x="1134486" y="1477712"/>
              <a:chExt cx="2776303" cy="211135"/>
            </a:xfrm>
          </p:grpSpPr>
          <p:sp>
            <p:nvSpPr>
              <p:cNvPr id="200" name="Rectangle 15"/>
              <p:cNvSpPr/>
              <p:nvPr/>
            </p:nvSpPr>
            <p:spPr>
              <a:xfrm>
                <a:off x="2046496" y="1483252"/>
                <a:ext cx="1864293" cy="20005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56</a:t>
                </a:r>
                <a:r>
                  <a:rPr kumimoji="0" lang="zh-CN" altLang="en-US" sz="13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个</a:t>
                </a: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(</a:t>
                </a:r>
                <a:r>
                  <a:rPr kumimoji="0" lang="zh-CN" altLang="en-US" sz="13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国内</a:t>
                </a: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24</a:t>
                </a:r>
                <a:r>
                  <a:rPr kumimoji="0" lang="zh-CN" altLang="en-US" sz="13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个</a:t>
                </a: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, </a:t>
                </a:r>
                <a:r>
                  <a:rPr kumimoji="0" lang="zh-CN" altLang="en-US" sz="13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海外</a:t>
                </a: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32</a:t>
                </a:r>
                <a:r>
                  <a:rPr kumimoji="0" lang="zh-CN" altLang="en-US" sz="13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个</a:t>
                </a: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203" name="Rectangle 15"/>
              <p:cNvSpPr/>
              <p:nvPr/>
            </p:nvSpPr>
            <p:spPr>
              <a:xfrm>
                <a:off x="1134486" y="1477712"/>
                <a:ext cx="720000" cy="21113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CN" altLang="en-US" sz="1300"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关联</a:t>
                </a:r>
                <a:r>
                  <a:rPr kumimoji="0" lang="zh-CN" altLang="en-US" sz="130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公司</a:t>
                </a:r>
                <a:endParaRPr kumimoji="0" lang="ko-KR" altLang="en-US" sz="13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226" name="직선 연결선 225"/>
              <p:cNvCxnSpPr/>
              <p:nvPr/>
            </p:nvCxnSpPr>
            <p:spPr>
              <a:xfrm>
                <a:off x="1927341" y="1499696"/>
                <a:ext cx="0" cy="144016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2" name="그룹 231"/>
            <p:cNvGrpSpPr/>
            <p:nvPr/>
          </p:nvGrpSpPr>
          <p:grpSpPr>
            <a:xfrm>
              <a:off x="455969" y="1728503"/>
              <a:ext cx="5839281" cy="211135"/>
              <a:chOff x="1134486" y="1799557"/>
              <a:chExt cx="5839281" cy="211135"/>
            </a:xfrm>
          </p:grpSpPr>
          <p:sp>
            <p:nvSpPr>
              <p:cNvPr id="206" name="Rectangle 15"/>
              <p:cNvSpPr/>
              <p:nvPr/>
            </p:nvSpPr>
            <p:spPr>
              <a:xfrm>
                <a:off x="2046496" y="1805098"/>
                <a:ext cx="4927271" cy="153782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5</a:t>
                </a:r>
                <a:r>
                  <a:rPr kumimoji="0" lang="zh-CN" altLang="en-US" sz="13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个</a:t>
                </a: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(</a:t>
                </a:r>
                <a:r>
                  <a:rPr kumimoji="0" lang="zh-CN" altLang="en-US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世亚控股</a:t>
                </a: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, </a:t>
                </a:r>
                <a:r>
                  <a:rPr kumimoji="0" lang="zh-CN" altLang="en-US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世亚制钢控股</a:t>
                </a: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, </a:t>
                </a:r>
                <a:r>
                  <a:rPr kumimoji="0" lang="zh-CN" altLang="en-US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世亚制钢</a:t>
                </a: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, SeAH </a:t>
                </a:r>
                <a:r>
                  <a:rPr kumimoji="0" lang="en-US" altLang="zh-CN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Besteel</a:t>
                </a: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, </a:t>
                </a:r>
                <a:r>
                  <a:rPr kumimoji="0" lang="zh-CN" altLang="en-US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世亚特殊钢</a:t>
                </a:r>
                <a:r>
                  <a:rPr kumimoji="0" lang="en-US" altLang="ko-KR" sz="13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209" name="Rectangle 15"/>
              <p:cNvSpPr/>
              <p:nvPr/>
            </p:nvSpPr>
            <p:spPr>
              <a:xfrm>
                <a:off x="1134486" y="1799557"/>
                <a:ext cx="720000" cy="21113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CN" altLang="en-US" sz="1300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上市公司</a:t>
                </a:r>
                <a:endParaRPr kumimoji="0" lang="ko-KR" altLang="en-US" sz="13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229" name="직선 연결선 228"/>
              <p:cNvCxnSpPr/>
              <p:nvPr/>
            </p:nvCxnSpPr>
            <p:spPr>
              <a:xfrm>
                <a:off x="1927341" y="1821541"/>
                <a:ext cx="0" cy="144016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2" name="그룹 131"/>
          <p:cNvGrpSpPr/>
          <p:nvPr/>
        </p:nvGrpSpPr>
        <p:grpSpPr>
          <a:xfrm>
            <a:off x="323528" y="872716"/>
            <a:ext cx="2599210" cy="276999"/>
            <a:chOff x="323528" y="872716"/>
            <a:chExt cx="2599210" cy="276999"/>
          </a:xfrm>
        </p:grpSpPr>
        <p:sp>
          <p:nvSpPr>
            <p:cNvPr id="41" name="Rectangle 15"/>
            <p:cNvSpPr/>
            <p:nvPr/>
          </p:nvSpPr>
          <p:spPr>
            <a:xfrm>
              <a:off x="438782" y="872716"/>
              <a:ext cx="2483956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概要</a:t>
              </a:r>
              <a:endParaRPr kumimoji="0" lang="ko-KR" altLang="en-US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37" name="직사각형 236"/>
            <p:cNvSpPr/>
            <p:nvPr/>
          </p:nvSpPr>
          <p:spPr>
            <a:xfrm>
              <a:off x="323528" y="949337"/>
              <a:ext cx="45719" cy="180000"/>
            </a:xfrm>
            <a:prstGeom prst="rect">
              <a:avLst/>
            </a:prstGeom>
            <a:solidFill>
              <a:srgbClr val="E64D2C"/>
            </a:solidFill>
            <a:ln>
              <a:noFill/>
            </a:ln>
            <a:effectLst>
              <a:innerShdw blurRad="38100" dist="38100" dir="16200000">
                <a:prstClr val="black">
                  <a:alpha val="41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Arial" panose="020B0604020202020204" pitchFamily="34" charset="0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33" name="그룹 132"/>
          <p:cNvGrpSpPr/>
          <p:nvPr/>
        </p:nvGrpSpPr>
        <p:grpSpPr>
          <a:xfrm>
            <a:off x="323528" y="2411871"/>
            <a:ext cx="3463306" cy="276999"/>
            <a:chOff x="323528" y="2411871"/>
            <a:chExt cx="3463306" cy="276999"/>
          </a:xfrm>
        </p:grpSpPr>
        <p:sp>
          <p:nvSpPr>
            <p:cNvPr id="42" name="Rectangle 15"/>
            <p:cNvSpPr/>
            <p:nvPr/>
          </p:nvSpPr>
          <p:spPr>
            <a:xfrm>
              <a:off x="438782" y="2411871"/>
              <a:ext cx="3348052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事业领域</a:t>
              </a:r>
              <a:endParaRPr kumimoji="0" lang="ko-KR" altLang="en-US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38" name="직사각형 237"/>
            <p:cNvSpPr/>
            <p:nvPr/>
          </p:nvSpPr>
          <p:spPr>
            <a:xfrm>
              <a:off x="323528" y="2442440"/>
              <a:ext cx="45719" cy="180000"/>
            </a:xfrm>
            <a:prstGeom prst="rect">
              <a:avLst/>
            </a:prstGeom>
            <a:solidFill>
              <a:srgbClr val="E64D2C"/>
            </a:solidFill>
            <a:ln>
              <a:noFill/>
            </a:ln>
            <a:effectLst>
              <a:innerShdw blurRad="38100" dist="38100" dir="16200000">
                <a:prstClr val="black">
                  <a:alpha val="41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Arial" panose="020B0604020202020204" pitchFamily="34" charset="0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34" name="그룹 133"/>
          <p:cNvGrpSpPr/>
          <p:nvPr/>
        </p:nvGrpSpPr>
        <p:grpSpPr>
          <a:xfrm>
            <a:off x="1932791" y="2805051"/>
            <a:ext cx="1576800" cy="1378378"/>
            <a:chOff x="1932791" y="2805051"/>
            <a:chExt cx="1576800" cy="1378378"/>
          </a:xfrm>
        </p:grpSpPr>
        <p:sp>
          <p:nvSpPr>
            <p:cNvPr id="95" name="직사각형 94"/>
            <p:cNvSpPr/>
            <p:nvPr/>
          </p:nvSpPr>
          <p:spPr>
            <a:xfrm>
              <a:off x="1932791" y="2805051"/>
              <a:ext cx="1576800" cy="137837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96" name="Rectangle 15"/>
            <p:cNvSpPr/>
            <p:nvPr/>
          </p:nvSpPr>
          <p:spPr>
            <a:xfrm>
              <a:off x="2116526" y="3386742"/>
              <a:ext cx="1209330" cy="214996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sz="1400" dirty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钢管</a:t>
              </a:r>
              <a:endParaRPr kumimoji="0" lang="ko-KR" altLang="en-US" sz="1400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2738418" y="4636063"/>
            <a:ext cx="1167757" cy="1365241"/>
            <a:chOff x="3583566" y="2805051"/>
            <a:chExt cx="1576800" cy="1378378"/>
          </a:xfrm>
        </p:grpSpPr>
        <p:sp>
          <p:nvSpPr>
            <p:cNvPr id="110" name="직사각형 109"/>
            <p:cNvSpPr/>
            <p:nvPr/>
          </p:nvSpPr>
          <p:spPr>
            <a:xfrm>
              <a:off x="3583566" y="2805051"/>
              <a:ext cx="1576800" cy="137837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111" name="Rectangle 15"/>
            <p:cNvSpPr/>
            <p:nvPr/>
          </p:nvSpPr>
          <p:spPr>
            <a:xfrm>
              <a:off x="3767301" y="3386742"/>
              <a:ext cx="1209330" cy="214996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Steel Tube</a:t>
              </a:r>
              <a:endParaRPr kumimoji="0" lang="ko-KR" altLang="en-US" sz="1400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그룹 100"/>
          <p:cNvGrpSpPr/>
          <p:nvPr/>
        </p:nvGrpSpPr>
        <p:grpSpPr>
          <a:xfrm>
            <a:off x="327020" y="4627186"/>
            <a:ext cx="1164429" cy="1378378"/>
            <a:chOff x="3583566" y="2805051"/>
            <a:chExt cx="1576800" cy="1378378"/>
          </a:xfrm>
        </p:grpSpPr>
        <p:sp>
          <p:nvSpPr>
            <p:cNvPr id="102" name="직사각형 101"/>
            <p:cNvSpPr/>
            <p:nvPr/>
          </p:nvSpPr>
          <p:spPr>
            <a:xfrm>
              <a:off x="3583566" y="2805051"/>
              <a:ext cx="1576800" cy="137837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106" name="Rectangle 15"/>
            <p:cNvSpPr/>
            <p:nvPr/>
          </p:nvSpPr>
          <p:spPr>
            <a:xfrm>
              <a:off x="3767301" y="3386742"/>
              <a:ext cx="1209330" cy="214996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sz="14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线材</a:t>
              </a:r>
              <a:endParaRPr kumimoji="0" lang="ko-KR" altLang="en-US" sz="1400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그룹 116"/>
          <p:cNvGrpSpPr/>
          <p:nvPr/>
        </p:nvGrpSpPr>
        <p:grpSpPr>
          <a:xfrm>
            <a:off x="3932809" y="4651898"/>
            <a:ext cx="1178074" cy="1353665"/>
            <a:chOff x="3583566" y="2805051"/>
            <a:chExt cx="1576800" cy="1378378"/>
          </a:xfrm>
        </p:grpSpPr>
        <p:sp>
          <p:nvSpPr>
            <p:cNvPr id="118" name="직사각형 117"/>
            <p:cNvSpPr/>
            <p:nvPr/>
          </p:nvSpPr>
          <p:spPr>
            <a:xfrm>
              <a:off x="3583566" y="2805051"/>
              <a:ext cx="1576800" cy="137837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119" name="Rectangle 15"/>
            <p:cNvSpPr/>
            <p:nvPr/>
          </p:nvSpPr>
          <p:spPr>
            <a:xfrm>
              <a:off x="3767301" y="3386742"/>
              <a:ext cx="1209330" cy="214996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400" dirty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焊接材料</a:t>
              </a:r>
            </a:p>
          </p:txBody>
        </p:sp>
      </p:grpSp>
      <p:grpSp>
        <p:nvGrpSpPr>
          <p:cNvPr id="120" name="그룹 119"/>
          <p:cNvGrpSpPr/>
          <p:nvPr/>
        </p:nvGrpSpPr>
        <p:grpSpPr>
          <a:xfrm>
            <a:off x="7636340" y="2805051"/>
            <a:ext cx="1188000" cy="1378378"/>
            <a:chOff x="3583566" y="2805051"/>
            <a:chExt cx="1576800" cy="1378378"/>
          </a:xfrm>
        </p:grpSpPr>
        <p:sp>
          <p:nvSpPr>
            <p:cNvPr id="121" name="직사각형 120"/>
            <p:cNvSpPr/>
            <p:nvPr/>
          </p:nvSpPr>
          <p:spPr>
            <a:xfrm>
              <a:off x="3583566" y="2805051"/>
              <a:ext cx="1576800" cy="137837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122" name="Rectangle 15"/>
            <p:cNvSpPr/>
            <p:nvPr/>
          </p:nvSpPr>
          <p:spPr>
            <a:xfrm>
              <a:off x="3767301" y="3386742"/>
              <a:ext cx="1209330" cy="214996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sz="14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投资 </a:t>
              </a:r>
              <a:r>
                <a:rPr kumimoji="0" lang="ko-KR" altLang="en-US" sz="14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30_TT" panose="02090603020101020101" pitchFamily="18" charset="-127"/>
                  <a:cs typeface="Arial" panose="020B0604020202020204" pitchFamily="34" charset="0"/>
                </a:rPr>
                <a:t>∙ </a:t>
              </a:r>
              <a:r>
                <a:rPr kumimoji="0" lang="zh-CN" altLang="en-US" sz="14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租赁</a:t>
              </a:r>
              <a:endParaRPr kumimoji="0" lang="ko-KR" altLang="en-US" sz="1400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그룹 122"/>
          <p:cNvGrpSpPr/>
          <p:nvPr/>
        </p:nvGrpSpPr>
        <p:grpSpPr>
          <a:xfrm>
            <a:off x="7636340" y="4627186"/>
            <a:ext cx="1188000" cy="1378378"/>
            <a:chOff x="3583566" y="2805051"/>
            <a:chExt cx="1576800" cy="1378378"/>
          </a:xfrm>
        </p:grpSpPr>
        <p:sp>
          <p:nvSpPr>
            <p:cNvPr id="124" name="직사각형 123"/>
            <p:cNvSpPr/>
            <p:nvPr/>
          </p:nvSpPr>
          <p:spPr>
            <a:xfrm>
              <a:off x="3583566" y="2805051"/>
              <a:ext cx="1576800" cy="137837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125" name="Rectangle 15"/>
            <p:cNvSpPr/>
            <p:nvPr/>
          </p:nvSpPr>
          <p:spPr>
            <a:xfrm>
              <a:off x="3767301" y="3386742"/>
              <a:ext cx="1209330" cy="214996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sz="14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矿物加工</a:t>
              </a:r>
              <a:endParaRPr kumimoji="0" lang="ko-KR" altLang="en-US" sz="1400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26" name="그룹 125"/>
          <p:cNvGrpSpPr/>
          <p:nvPr/>
        </p:nvGrpSpPr>
        <p:grpSpPr>
          <a:xfrm>
            <a:off x="6416782" y="4627186"/>
            <a:ext cx="1188000" cy="1378378"/>
            <a:chOff x="3583566" y="2805051"/>
            <a:chExt cx="1576800" cy="1378378"/>
          </a:xfrm>
        </p:grpSpPr>
        <p:sp>
          <p:nvSpPr>
            <p:cNvPr id="127" name="직사각형 126"/>
            <p:cNvSpPr/>
            <p:nvPr/>
          </p:nvSpPr>
          <p:spPr>
            <a:xfrm>
              <a:off x="3583566" y="2805051"/>
              <a:ext cx="1576800" cy="137837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128" name="Rectangle 15"/>
            <p:cNvSpPr/>
            <p:nvPr/>
          </p:nvSpPr>
          <p:spPr>
            <a:xfrm>
              <a:off x="3767301" y="3386742"/>
              <a:ext cx="1209330" cy="214996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sz="1400" dirty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流通</a:t>
              </a:r>
              <a:r>
                <a:rPr kumimoji="0" lang="ko-KR" altLang="en-US" sz="14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30_TT" panose="02090603020101020101" pitchFamily="18" charset="-127"/>
                  <a:cs typeface="Arial" panose="020B0604020202020204" pitchFamily="34" charset="0"/>
                </a:rPr>
                <a:t>∙</a:t>
              </a:r>
              <a:r>
                <a:rPr kumimoji="0" lang="zh-CN" altLang="en-US" sz="1400" dirty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物流</a:t>
              </a:r>
              <a:endParaRPr kumimoji="0" lang="ko-KR" altLang="en-US" sz="1400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29" name="그룹 128"/>
          <p:cNvGrpSpPr/>
          <p:nvPr/>
        </p:nvGrpSpPr>
        <p:grpSpPr>
          <a:xfrm>
            <a:off x="5193868" y="4627186"/>
            <a:ext cx="1188000" cy="1378378"/>
            <a:chOff x="3583566" y="2805051"/>
            <a:chExt cx="1576800" cy="1378378"/>
          </a:xfrm>
        </p:grpSpPr>
        <p:sp>
          <p:nvSpPr>
            <p:cNvPr id="130" name="직사각형 129"/>
            <p:cNvSpPr/>
            <p:nvPr/>
          </p:nvSpPr>
          <p:spPr>
            <a:xfrm>
              <a:off x="3583566" y="2805051"/>
              <a:ext cx="1576800" cy="137837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131" name="Rectangle 15"/>
            <p:cNvSpPr/>
            <p:nvPr/>
          </p:nvSpPr>
          <p:spPr>
            <a:xfrm>
              <a:off x="3767301" y="3386742"/>
              <a:ext cx="1209330" cy="214996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4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IT∙</a:t>
              </a:r>
              <a:r>
                <a:rPr kumimoji="0" lang="zh-CN" altLang="en-US" sz="1400" dirty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系统</a:t>
              </a:r>
              <a:endParaRPr kumimoji="0" lang="en-US" altLang="ko-KR" sz="1400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sz="1400" dirty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工程</a:t>
              </a:r>
              <a:endParaRPr kumimoji="0" lang="ko-KR" altLang="en-US" sz="1400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99" name="그룹 98"/>
          <p:cNvGrpSpPr/>
          <p:nvPr/>
        </p:nvGrpSpPr>
        <p:grpSpPr>
          <a:xfrm>
            <a:off x="3542959" y="2805051"/>
            <a:ext cx="1576800" cy="1374143"/>
            <a:chOff x="3583566" y="2805051"/>
            <a:chExt cx="1576800" cy="1374143"/>
          </a:xfrm>
        </p:grpSpPr>
        <p:sp>
          <p:nvSpPr>
            <p:cNvPr id="97" name="직사각형 96"/>
            <p:cNvSpPr/>
            <p:nvPr/>
          </p:nvSpPr>
          <p:spPr>
            <a:xfrm>
              <a:off x="3583566" y="2805051"/>
              <a:ext cx="1576800" cy="1374143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98" name="Rectangle 15"/>
            <p:cNvSpPr/>
            <p:nvPr/>
          </p:nvSpPr>
          <p:spPr>
            <a:xfrm>
              <a:off x="3767301" y="3386742"/>
              <a:ext cx="1209330" cy="214996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sz="1400" dirty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特殊钢</a:t>
              </a:r>
              <a:endParaRPr kumimoji="0" lang="ko-KR" altLang="en-US" sz="1400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255" name="Rectangle 15"/>
          <p:cNvSpPr/>
          <p:nvPr/>
        </p:nvSpPr>
        <p:spPr>
          <a:xfrm>
            <a:off x="178513" y="2984389"/>
            <a:ext cx="1647927" cy="150434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9600" b="1" dirty="0" smtClean="0">
                <a:ln>
                  <a:solidFill>
                    <a:srgbClr val="E64D2C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rPr>
              <a:t>90</a:t>
            </a:r>
            <a:endParaRPr kumimoji="0" lang="ko-KR" altLang="en-US" sz="9600" b="1" dirty="0" smtClean="0">
              <a:ln>
                <a:solidFill>
                  <a:srgbClr val="E64D2C"/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Yoon 윤고딕 550_TT" pitchFamily="18" charset="-127"/>
              <a:cs typeface="Arial" panose="020B0604020202020204" pitchFamily="34" charset="0"/>
            </a:endParaRPr>
          </a:p>
        </p:txBody>
      </p:sp>
      <p:sp>
        <p:nvSpPr>
          <p:cNvPr id="256" name="Rectangle 15"/>
          <p:cNvSpPr/>
          <p:nvPr/>
        </p:nvSpPr>
        <p:spPr>
          <a:xfrm>
            <a:off x="956775" y="2872159"/>
            <a:ext cx="813542" cy="438765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钢铁</a:t>
            </a:r>
            <a:endParaRPr kumimoji="0" lang="ko-KR" altLang="en-US" sz="2800" dirty="0" smtClean="0">
              <a:solidFill>
                <a:prstClr val="white"/>
              </a:solidFill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</p:txBody>
      </p:sp>
      <p:cxnSp>
        <p:nvCxnSpPr>
          <p:cNvPr id="257" name="직선 연결선 256"/>
          <p:cNvCxnSpPr/>
          <p:nvPr/>
        </p:nvCxnSpPr>
        <p:spPr>
          <a:xfrm>
            <a:off x="314620" y="4182927"/>
            <a:ext cx="15773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Rectangle 15"/>
          <p:cNvSpPr/>
          <p:nvPr/>
        </p:nvSpPr>
        <p:spPr>
          <a:xfrm>
            <a:off x="590127" y="4266026"/>
            <a:ext cx="1180190" cy="250723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dirty="0" smtClean="0">
                <a:solidFill>
                  <a:prstClr val="white"/>
                </a:solidFill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rPr>
              <a:t>%</a:t>
            </a:r>
            <a:endParaRPr kumimoji="0" lang="ko-KR" altLang="en-US" sz="1600" dirty="0" smtClean="0">
              <a:solidFill>
                <a:prstClr val="white"/>
              </a:solidFill>
              <a:latin typeface="Arial" panose="020B0604020202020204" pitchFamily="34" charset="0"/>
              <a:ea typeface="Yoon 윤고딕 550_TT" pitchFamily="18" charset="-127"/>
              <a:cs typeface="Arial" panose="020B0604020202020204" pitchFamily="34" charset="0"/>
            </a:endParaRPr>
          </a:p>
        </p:txBody>
      </p:sp>
      <p:sp>
        <p:nvSpPr>
          <p:cNvPr id="282" name="Rectangle 15"/>
          <p:cNvSpPr/>
          <p:nvPr/>
        </p:nvSpPr>
        <p:spPr>
          <a:xfrm>
            <a:off x="5135286" y="3442165"/>
            <a:ext cx="2443759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6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rPr>
              <a:t>10</a:t>
            </a:r>
            <a:endParaRPr kumimoji="0" lang="ko-KR" altLang="en-US" sz="6000" b="1" dirty="0" smtClean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Yoon 윤고딕 550_TT" pitchFamily="18" charset="-127"/>
              <a:cs typeface="Arial" panose="020B0604020202020204" pitchFamily="34" charset="0"/>
            </a:endParaRPr>
          </a:p>
        </p:txBody>
      </p:sp>
      <p:sp>
        <p:nvSpPr>
          <p:cNvPr id="283" name="Rectangle 15"/>
          <p:cNvSpPr/>
          <p:nvPr/>
        </p:nvSpPr>
        <p:spPr>
          <a:xfrm>
            <a:off x="5826266" y="2876091"/>
            <a:ext cx="1669553" cy="430887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非</a:t>
            </a:r>
            <a:r>
              <a:rPr kumimoji="0" lang="zh-CN" alt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钢铁</a:t>
            </a:r>
            <a:endParaRPr kumimoji="0" lang="ko-KR" altLang="en-US" sz="2800" dirty="0" smtClean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</p:txBody>
      </p:sp>
      <p:cxnSp>
        <p:nvCxnSpPr>
          <p:cNvPr id="284" name="직선 연결선 283"/>
          <p:cNvCxnSpPr/>
          <p:nvPr/>
        </p:nvCxnSpPr>
        <p:spPr>
          <a:xfrm>
            <a:off x="5192883" y="4186859"/>
            <a:ext cx="24048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Rectangle 15"/>
          <p:cNvSpPr/>
          <p:nvPr/>
        </p:nvSpPr>
        <p:spPr>
          <a:xfrm>
            <a:off x="5745677" y="4269958"/>
            <a:ext cx="1750138" cy="250723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rPr>
              <a:t>%</a:t>
            </a:r>
            <a:endParaRPr kumimoji="0" lang="ko-KR" altLang="en-US" sz="1600" dirty="0" smtClean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Yoon 윤고딕 550_TT" pitchFamily="18" charset="-127"/>
              <a:cs typeface="Arial" panose="020B0604020202020204" pitchFamily="34" charset="0"/>
            </a:endParaRPr>
          </a:p>
        </p:txBody>
      </p:sp>
      <p:grpSp>
        <p:nvGrpSpPr>
          <p:cNvPr id="259" name="그룹 258"/>
          <p:cNvGrpSpPr/>
          <p:nvPr/>
        </p:nvGrpSpPr>
        <p:grpSpPr>
          <a:xfrm>
            <a:off x="1518081" y="4633363"/>
            <a:ext cx="1168904" cy="1378378"/>
            <a:chOff x="3583566" y="2805051"/>
            <a:chExt cx="1576800" cy="1378378"/>
          </a:xfrm>
        </p:grpSpPr>
        <p:sp>
          <p:nvSpPr>
            <p:cNvPr id="260" name="직사각형 259"/>
            <p:cNvSpPr/>
            <p:nvPr/>
          </p:nvSpPr>
          <p:spPr>
            <a:xfrm>
              <a:off x="3583566" y="2805051"/>
              <a:ext cx="1576800" cy="137837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261" name="Rectangle 15"/>
            <p:cNvSpPr/>
            <p:nvPr/>
          </p:nvSpPr>
          <p:spPr>
            <a:xfrm>
              <a:off x="3767301" y="3386742"/>
              <a:ext cx="1209330" cy="214996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sz="1400" dirty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板材</a:t>
              </a:r>
              <a:endParaRPr kumimoji="0" lang="ko-KR" altLang="en-US" sz="1400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그림 164" descr="8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7" name="Theiland" descr="241.png"/>
          <p:cNvPicPr>
            <a:picLocks noChangeAspect="1"/>
          </p:cNvPicPr>
          <p:nvPr/>
        </p:nvPicPr>
        <p:blipFill>
          <a:blip r:embed="rId3" cstate="print"/>
          <a:srcRect l="27922" t="42424" r="61559" b="42511"/>
          <a:stretch>
            <a:fillRect/>
          </a:stretch>
        </p:blipFill>
        <p:spPr>
          <a:xfrm>
            <a:off x="2553195" y="2909455"/>
            <a:ext cx="961901" cy="1033153"/>
          </a:xfrm>
          <a:prstGeom prst="rect">
            <a:avLst/>
          </a:prstGeom>
        </p:spPr>
      </p:pic>
      <p:pic>
        <p:nvPicPr>
          <p:cNvPr id="123" name="Vietnam" descr="239.png"/>
          <p:cNvPicPr>
            <a:picLocks noChangeAspect="1"/>
          </p:cNvPicPr>
          <p:nvPr/>
        </p:nvPicPr>
        <p:blipFill>
          <a:blip r:embed="rId4" cstate="print"/>
          <a:srcRect l="31765" t="42745" r="62843" b="49020"/>
          <a:stretch>
            <a:fillRect/>
          </a:stretch>
        </p:blipFill>
        <p:spPr>
          <a:xfrm>
            <a:off x="2904565" y="2931459"/>
            <a:ext cx="493059" cy="564776"/>
          </a:xfrm>
          <a:prstGeom prst="rect">
            <a:avLst/>
          </a:prstGeom>
        </p:spPr>
      </p:pic>
      <p:pic>
        <p:nvPicPr>
          <p:cNvPr id="80" name="그림 79" descr="101.png"/>
          <p:cNvPicPr>
            <a:picLocks noChangeAspect="1"/>
          </p:cNvPicPr>
          <p:nvPr/>
        </p:nvPicPr>
        <p:blipFill>
          <a:blip r:embed="rId5" cstate="print"/>
          <a:srcRect l="5901" t="33200" r="83862" b="56300"/>
          <a:stretch>
            <a:fillRect/>
          </a:stretch>
        </p:blipFill>
        <p:spPr>
          <a:xfrm>
            <a:off x="539552" y="2276872"/>
            <a:ext cx="936104" cy="720080"/>
          </a:xfrm>
          <a:prstGeom prst="rect">
            <a:avLst/>
          </a:prstGeom>
        </p:spPr>
      </p:pic>
      <p:pic>
        <p:nvPicPr>
          <p:cNvPr id="118" name="Indonesi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54" y="3107268"/>
            <a:ext cx="1405752" cy="1049865"/>
          </a:xfrm>
          <a:prstGeom prst="rect">
            <a:avLst/>
          </a:prstGeom>
        </p:spPr>
      </p:pic>
      <p:pic>
        <p:nvPicPr>
          <p:cNvPr id="166" name="chin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59" y="2204864"/>
            <a:ext cx="1545708" cy="1159282"/>
          </a:xfrm>
          <a:prstGeom prst="rect">
            <a:avLst/>
          </a:prstGeom>
        </p:spPr>
      </p:pic>
      <p:pic>
        <p:nvPicPr>
          <p:cNvPr id="167" name="us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89" y="1423485"/>
            <a:ext cx="2560378" cy="1925040"/>
          </a:xfrm>
          <a:prstGeom prst="rect">
            <a:avLst/>
          </a:prstGeom>
        </p:spPr>
      </p:pic>
      <p:pic>
        <p:nvPicPr>
          <p:cNvPr id="168" name="japan" descr="93.png"/>
          <p:cNvPicPr>
            <a:picLocks noChangeAspect="1"/>
          </p:cNvPicPr>
          <p:nvPr/>
        </p:nvPicPr>
        <p:blipFill>
          <a:blip r:embed="rId9" cstate="print"/>
          <a:srcRect l="35038" t="29000" r="50000" b="50000"/>
          <a:stretch>
            <a:fillRect/>
          </a:stretch>
        </p:blipFill>
        <p:spPr>
          <a:xfrm>
            <a:off x="3203848" y="1988840"/>
            <a:ext cx="1368152" cy="1440160"/>
          </a:xfrm>
          <a:prstGeom prst="rect">
            <a:avLst/>
          </a:prstGeom>
        </p:spPr>
      </p:pic>
      <p:pic>
        <p:nvPicPr>
          <p:cNvPr id="171" name="ua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22" y="2865800"/>
            <a:ext cx="604178" cy="454690"/>
          </a:xfrm>
          <a:prstGeom prst="rect">
            <a:avLst/>
          </a:prstGeom>
        </p:spPr>
      </p:pic>
      <p:pic>
        <p:nvPicPr>
          <p:cNvPr id="174" name="Indi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87" y="2632431"/>
            <a:ext cx="964231" cy="1051420"/>
          </a:xfrm>
          <a:prstGeom prst="rect">
            <a:avLst/>
          </a:prstGeom>
        </p:spPr>
      </p:pic>
      <p:pic>
        <p:nvPicPr>
          <p:cNvPr id="55" name="그림 54" descr="87.png"/>
          <p:cNvPicPr>
            <a:picLocks noChangeAspect="1"/>
          </p:cNvPicPr>
          <p:nvPr/>
        </p:nvPicPr>
        <p:blipFill>
          <a:blip r:embed="rId12" cstate="print">
            <a:lum bright="1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" name="원빛 2" descr="형광빛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646559" y="2885045"/>
            <a:ext cx="331200" cy="33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01600" dir="5400000" sx="90000" sy="90000" algn="t" rotWithShape="0">
              <a:prstClr val="black">
                <a:alpha val="65000"/>
              </a:prstClr>
            </a:outerShdw>
          </a:effectLst>
        </p:spPr>
      </p:pic>
      <p:pic>
        <p:nvPicPr>
          <p:cNvPr id="106" name="원빛 2" descr="형광빛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2919107" y="3775039"/>
            <a:ext cx="331200" cy="33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01600" dir="5400000" sx="90000" sy="90000" algn="t" rotWithShape="0">
              <a:prstClr val="black">
                <a:alpha val="65000"/>
              </a:prstClr>
            </a:outerShdw>
          </a:effectLst>
        </p:spPr>
      </p:pic>
      <p:pic>
        <p:nvPicPr>
          <p:cNvPr id="64" name="원빛 2" descr="형광빛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6516216" y="2420844"/>
            <a:ext cx="332672" cy="33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01600" dir="5400000" sx="90000" sy="90000" algn="t" rotWithShape="0">
              <a:prstClr val="black">
                <a:alpha val="65000"/>
              </a:prstClr>
            </a:outerShdw>
          </a:effectLst>
        </p:spPr>
      </p:pic>
      <p:pic>
        <p:nvPicPr>
          <p:cNvPr id="169" name="mexico" descr="92.png"/>
          <p:cNvPicPr>
            <a:picLocks noChangeAspect="1"/>
          </p:cNvPicPr>
          <p:nvPr/>
        </p:nvPicPr>
        <p:blipFill>
          <a:blip r:embed="rId16" cstate="print"/>
          <a:srcRect l="68112" t="39500" r="12988" b="39500"/>
          <a:stretch>
            <a:fillRect/>
          </a:stretch>
        </p:blipFill>
        <p:spPr>
          <a:xfrm>
            <a:off x="6228184" y="2708920"/>
            <a:ext cx="1728192" cy="1440160"/>
          </a:xfrm>
          <a:prstGeom prst="rect">
            <a:avLst/>
          </a:prstGeom>
        </p:spPr>
      </p:pic>
      <p:cxnSp>
        <p:nvCxnSpPr>
          <p:cNvPr id="94" name="직선 연결선 93"/>
          <p:cNvCxnSpPr>
            <a:stCxn id="47" idx="3"/>
            <a:endCxn id="138" idx="2"/>
          </p:cNvCxnSpPr>
          <p:nvPr/>
        </p:nvCxnSpPr>
        <p:spPr>
          <a:xfrm>
            <a:off x="4196932" y="2649157"/>
            <a:ext cx="233486" cy="46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177"/>
          <p:cNvGrpSpPr/>
          <p:nvPr/>
        </p:nvGrpSpPr>
        <p:grpSpPr>
          <a:xfrm>
            <a:off x="4430418" y="2544803"/>
            <a:ext cx="1728000" cy="434795"/>
            <a:chOff x="4406668" y="2553270"/>
            <a:chExt cx="1728000" cy="434795"/>
          </a:xfrm>
        </p:grpSpPr>
        <p:grpSp>
          <p:nvGrpSpPr>
            <p:cNvPr id="4" name="그룹 51"/>
            <p:cNvGrpSpPr/>
            <p:nvPr/>
          </p:nvGrpSpPr>
          <p:grpSpPr>
            <a:xfrm>
              <a:off x="4406668" y="2553270"/>
              <a:ext cx="1728000" cy="208801"/>
              <a:chOff x="1491191" y="4166364"/>
              <a:chExt cx="1728000" cy="208801"/>
            </a:xfrm>
          </p:grpSpPr>
          <p:sp>
            <p:nvSpPr>
              <p:cNvPr id="136" name="양쪽 모서리가 둥근 사각형 135"/>
              <p:cNvSpPr/>
              <p:nvPr/>
            </p:nvSpPr>
            <p:spPr>
              <a:xfrm rot="5400000">
                <a:off x="2250791" y="3406765"/>
                <a:ext cx="208800" cy="17280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00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 bwMode="auto">
              <a:xfrm>
                <a:off x="1602940" y="4170738"/>
                <a:ext cx="1532515" cy="20005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  <a:scene3d>
                  <a:camera prst="orthographicFront"/>
                  <a:lightRig rig="brightRoom" dir="t"/>
                </a:scene3d>
                <a:sp3d extrusionH="57150" prstMaterial="powder">
                  <a:bevelT w="1270" h="1270"/>
                </a:sp3d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CN" altLang="en-US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日本</a:t>
                </a:r>
                <a:endParaRPr kumimoji="0"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직사각형 137"/>
              <p:cNvSpPr/>
              <p:nvPr/>
            </p:nvSpPr>
            <p:spPr>
              <a:xfrm rot="5400000">
                <a:off x="1402991" y="4254564"/>
                <a:ext cx="208800" cy="32400"/>
              </a:xfrm>
              <a:prstGeom prst="rect">
                <a:avLst/>
              </a:prstGeom>
              <a:solidFill>
                <a:srgbClr val="E64D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 bwMode="auto">
            <a:xfrm>
              <a:off x="4518417" y="2841871"/>
              <a:ext cx="714939" cy="14619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Japan</a:t>
              </a:r>
            </a:p>
          </p:txBody>
        </p:sp>
      </p:grpSp>
      <p:pic>
        <p:nvPicPr>
          <p:cNvPr id="63" name="원빛 2" descr="형광빛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6516216" y="2924943"/>
            <a:ext cx="332672" cy="33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01600" dir="5400000" sx="90000" sy="90000" algn="t" rotWithShape="0">
              <a:prstClr val="black">
                <a:alpha val="65000"/>
              </a:prstClr>
            </a:outerShdw>
          </a:effectLst>
        </p:spPr>
      </p:pic>
      <p:pic>
        <p:nvPicPr>
          <p:cNvPr id="47" name="원빛 2" descr="형광빛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3864260" y="2482821"/>
            <a:ext cx="332672" cy="33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01600" dir="5400000" sx="90000" sy="90000" algn="t" rotWithShape="0">
              <a:prstClr val="black">
                <a:alpha val="65000"/>
              </a:prstClr>
            </a:outerShdw>
          </a:effectLst>
        </p:spPr>
      </p:pic>
      <p:cxnSp>
        <p:nvCxnSpPr>
          <p:cNvPr id="95" name="직선 연결선 94"/>
          <p:cNvCxnSpPr>
            <a:stCxn id="105" idx="3"/>
            <a:endCxn id="114" idx="2"/>
          </p:cNvCxnSpPr>
          <p:nvPr/>
        </p:nvCxnSpPr>
        <p:spPr>
          <a:xfrm>
            <a:off x="3498870" y="3242274"/>
            <a:ext cx="957427" cy="7112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146"/>
          <p:cNvGrpSpPr/>
          <p:nvPr/>
        </p:nvGrpSpPr>
        <p:grpSpPr>
          <a:xfrm>
            <a:off x="4431683" y="4824607"/>
            <a:ext cx="2564964" cy="1664455"/>
            <a:chOff x="2826046" y="4661708"/>
            <a:chExt cx="2564964" cy="1664455"/>
          </a:xfrm>
        </p:grpSpPr>
        <p:sp>
          <p:nvSpPr>
            <p:cNvPr id="25" name="TextBox 24"/>
            <p:cNvSpPr txBox="1"/>
            <p:nvPr/>
          </p:nvSpPr>
          <p:spPr bwMode="auto">
            <a:xfrm>
              <a:off x="2943224" y="4941168"/>
              <a:ext cx="2447786" cy="138499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Landmark Steel (Beijing)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Qingdao </a:t>
              </a: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Precision Metal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Suzhou </a:t>
              </a: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Precision Metal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Foshan </a:t>
              </a: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Precision Metal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POS-</a:t>
              </a: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Steel Wire (Nantong)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POS-</a:t>
              </a: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Steel Wire (Tianjin)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Automotive (Nantong)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ESAB </a:t>
              </a: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Welding Products (Yantai)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S&amp;G Holdings (</a:t>
              </a: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Hongkong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6" name="그룹 51"/>
            <p:cNvGrpSpPr/>
            <p:nvPr/>
          </p:nvGrpSpPr>
          <p:grpSpPr>
            <a:xfrm>
              <a:off x="2826046" y="4661708"/>
              <a:ext cx="1728000" cy="208801"/>
              <a:chOff x="1491191" y="4166364"/>
              <a:chExt cx="1728000" cy="208801"/>
            </a:xfrm>
          </p:grpSpPr>
          <p:sp>
            <p:nvSpPr>
              <p:cNvPr id="88" name="양쪽 모서리가 둥근 사각형 87"/>
              <p:cNvSpPr/>
              <p:nvPr/>
            </p:nvSpPr>
            <p:spPr>
              <a:xfrm rot="5400000">
                <a:off x="2250791" y="3406765"/>
                <a:ext cx="208800" cy="17280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00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 bwMode="auto">
              <a:xfrm>
                <a:off x="1608369" y="4170738"/>
                <a:ext cx="1532515" cy="20005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  <a:scene3d>
                  <a:camera prst="orthographicFront"/>
                  <a:lightRig rig="brightRoom" dir="t"/>
                </a:scene3d>
                <a:sp3d extrusionH="57150" prstMaterial="powder">
                  <a:bevelT w="1270" h="1270"/>
                </a:sp3d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CN" altLang="en-US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中国</a:t>
                </a:r>
                <a:endParaRPr kumimoji="0"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5" name="직사각형 114"/>
              <p:cNvSpPr/>
              <p:nvPr/>
            </p:nvSpPr>
            <p:spPr>
              <a:xfrm rot="5400000">
                <a:off x="1402991" y="4254564"/>
                <a:ext cx="208800" cy="32400"/>
              </a:xfrm>
              <a:prstGeom prst="rect">
                <a:avLst/>
              </a:prstGeom>
              <a:solidFill>
                <a:srgbClr val="E64D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/>
            <p:cNvSpPr txBox="1"/>
            <p:nvPr/>
          </p:nvSpPr>
          <p:spPr bwMode="auto">
            <a:xfrm>
              <a:off x="4905677" y="4941168"/>
              <a:ext cx="65" cy="14619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 smtClean="0">
                <a:solidFill>
                  <a:prstClr val="black"/>
                </a:solidFill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" name="그룹 145"/>
          <p:cNvGrpSpPr/>
          <p:nvPr/>
        </p:nvGrpSpPr>
        <p:grpSpPr>
          <a:xfrm>
            <a:off x="4430418" y="1010526"/>
            <a:ext cx="1728000" cy="860007"/>
            <a:chOff x="5188246" y="983158"/>
            <a:chExt cx="1728000" cy="860007"/>
          </a:xfrm>
        </p:grpSpPr>
        <p:sp>
          <p:nvSpPr>
            <p:cNvPr id="82" name="TextBox 81"/>
            <p:cNvSpPr txBox="1"/>
            <p:nvPr/>
          </p:nvSpPr>
          <p:spPr bwMode="auto">
            <a:xfrm>
              <a:off x="5281578" y="1258390"/>
              <a:ext cx="1163780" cy="58477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Steel America</a:t>
              </a:r>
            </a:p>
            <a:p>
              <a:pPr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Steel USA</a:t>
              </a:r>
            </a:p>
            <a:p>
              <a:pPr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State Pipe &amp; Supply</a:t>
              </a:r>
            </a:p>
            <a:p>
              <a:pPr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Global</a:t>
              </a:r>
              <a:endParaRPr kumimoji="0" lang="en-US" altLang="ko-KR" sz="1000" dirty="0">
                <a:solidFill>
                  <a:prstClr val="black"/>
                </a:solidFill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  <p:grpSp>
          <p:nvGrpSpPr>
            <p:cNvPr id="8" name="그룹 51"/>
            <p:cNvGrpSpPr/>
            <p:nvPr/>
          </p:nvGrpSpPr>
          <p:grpSpPr>
            <a:xfrm flipH="1">
              <a:off x="5188246" y="983158"/>
              <a:ext cx="1728000" cy="208801"/>
              <a:chOff x="1491191" y="4166364"/>
              <a:chExt cx="1728000" cy="208801"/>
            </a:xfrm>
          </p:grpSpPr>
          <p:sp>
            <p:nvSpPr>
              <p:cNvPr id="140" name="양쪽 모서리가 둥근 사각형 139"/>
              <p:cNvSpPr/>
              <p:nvPr/>
            </p:nvSpPr>
            <p:spPr>
              <a:xfrm rot="5400000">
                <a:off x="2250791" y="3406765"/>
                <a:ext cx="208800" cy="17280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00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 bwMode="auto">
              <a:xfrm>
                <a:off x="1593344" y="4170738"/>
                <a:ext cx="1532515" cy="20005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  <a:scene3d>
                  <a:camera prst="orthographicFront"/>
                  <a:lightRig rig="brightRoom" dir="t"/>
                </a:scene3d>
                <a:sp3d extrusionH="57150" prstMaterial="powder">
                  <a:bevelT w="1270" h="1270"/>
                </a:sp3d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CN" altLang="en-US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美国</a:t>
                </a:r>
                <a:endParaRPr kumimoji="0"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직사각형 141"/>
              <p:cNvSpPr/>
              <p:nvPr/>
            </p:nvSpPr>
            <p:spPr>
              <a:xfrm rot="5400000">
                <a:off x="1402991" y="4254564"/>
                <a:ext cx="208800" cy="32400"/>
              </a:xfrm>
              <a:prstGeom prst="rect">
                <a:avLst/>
              </a:prstGeom>
              <a:solidFill>
                <a:srgbClr val="E64D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83" name="직선 연결선 182"/>
          <p:cNvCxnSpPr>
            <a:stCxn id="63" idx="2"/>
            <a:endCxn id="126" idx="1"/>
          </p:cNvCxnSpPr>
          <p:nvPr/>
        </p:nvCxnSpPr>
        <p:spPr>
          <a:xfrm>
            <a:off x="6682552" y="3257615"/>
            <a:ext cx="1" cy="1671394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180"/>
          <p:cNvGrpSpPr/>
          <p:nvPr/>
        </p:nvGrpSpPr>
        <p:grpSpPr>
          <a:xfrm>
            <a:off x="6682551" y="4824607"/>
            <a:ext cx="1417906" cy="438287"/>
            <a:chOff x="6444208" y="4721083"/>
            <a:chExt cx="1799885" cy="438287"/>
          </a:xfrm>
        </p:grpSpPr>
        <p:sp>
          <p:nvSpPr>
            <p:cNvPr id="86" name="TextBox 85"/>
            <p:cNvSpPr txBox="1"/>
            <p:nvPr/>
          </p:nvSpPr>
          <p:spPr bwMode="auto">
            <a:xfrm>
              <a:off x="6549066" y="5013176"/>
              <a:ext cx="1695027" cy="14619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Precision Mexico</a:t>
              </a:r>
            </a:p>
          </p:txBody>
        </p:sp>
        <p:grpSp>
          <p:nvGrpSpPr>
            <p:cNvPr id="10" name="그룹 51"/>
            <p:cNvGrpSpPr/>
            <p:nvPr/>
          </p:nvGrpSpPr>
          <p:grpSpPr>
            <a:xfrm>
              <a:off x="6444208" y="4721083"/>
              <a:ext cx="1728000" cy="208801"/>
              <a:chOff x="1491191" y="4166364"/>
              <a:chExt cx="1728000" cy="208801"/>
            </a:xfrm>
          </p:grpSpPr>
          <p:sp>
            <p:nvSpPr>
              <p:cNvPr id="126" name="양쪽 모서리가 둥근 사각형 125"/>
              <p:cNvSpPr/>
              <p:nvPr/>
            </p:nvSpPr>
            <p:spPr>
              <a:xfrm rot="5400000">
                <a:off x="2250791" y="3406765"/>
                <a:ext cx="208800" cy="17280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00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 bwMode="auto">
              <a:xfrm>
                <a:off x="1596049" y="4170738"/>
                <a:ext cx="1532515" cy="20005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  <a:scene3d>
                  <a:camera prst="orthographicFront"/>
                  <a:lightRig rig="brightRoom" dir="t"/>
                </a:scene3d>
                <a:sp3d extrusionH="57150" prstMaterial="powder">
                  <a:bevelT w="1270" h="1270"/>
                </a:sp3d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CN" altLang="en-US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墨西哥</a:t>
                </a:r>
                <a:endParaRPr kumimoji="0"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직사각형 127"/>
              <p:cNvSpPr/>
              <p:nvPr/>
            </p:nvSpPr>
            <p:spPr>
              <a:xfrm rot="5400000">
                <a:off x="1402991" y="4254564"/>
                <a:ext cx="208800" cy="32400"/>
              </a:xfrm>
              <a:prstGeom prst="rect">
                <a:avLst/>
              </a:prstGeom>
              <a:solidFill>
                <a:srgbClr val="E64D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85" name="Shape 184"/>
          <p:cNvCxnSpPr>
            <a:stCxn id="64" idx="0"/>
            <a:endCxn id="142" idx="2"/>
          </p:cNvCxnSpPr>
          <p:nvPr/>
        </p:nvCxnSpPr>
        <p:spPr>
          <a:xfrm rot="16200000" flipV="1">
            <a:off x="5767526" y="1505818"/>
            <a:ext cx="1305918" cy="524134"/>
          </a:xfrm>
          <a:prstGeom prst="bentConnector2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꺾인 연결선 188"/>
          <p:cNvCxnSpPr>
            <a:stCxn id="122" idx="2"/>
            <a:endCxn id="61" idx="1"/>
          </p:cNvCxnSpPr>
          <p:nvPr/>
        </p:nvCxnSpPr>
        <p:spPr>
          <a:xfrm rot="10800000" flipH="1">
            <a:off x="637993" y="3050645"/>
            <a:ext cx="1008566" cy="1878362"/>
          </a:xfrm>
          <a:prstGeom prst="bentConnector3">
            <a:avLst>
              <a:gd name="adj1" fmla="val -31752"/>
            </a:avLst>
          </a:prstGeom>
          <a:ln w="31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89"/>
          <p:cNvGrpSpPr/>
          <p:nvPr/>
        </p:nvGrpSpPr>
        <p:grpSpPr>
          <a:xfrm>
            <a:off x="637993" y="4824607"/>
            <a:ext cx="1361277" cy="425654"/>
            <a:chOff x="627391" y="4721083"/>
            <a:chExt cx="1728000" cy="425654"/>
          </a:xfrm>
        </p:grpSpPr>
        <p:sp>
          <p:nvSpPr>
            <p:cNvPr id="27" name="TextBox 26"/>
            <p:cNvSpPr txBox="1"/>
            <p:nvPr/>
          </p:nvSpPr>
          <p:spPr bwMode="auto">
            <a:xfrm>
              <a:off x="751059" y="5000543"/>
              <a:ext cx="1214803" cy="14619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Steel UAE</a:t>
              </a:r>
            </a:p>
          </p:txBody>
        </p:sp>
        <p:grpSp>
          <p:nvGrpSpPr>
            <p:cNvPr id="12" name="그룹 51"/>
            <p:cNvGrpSpPr/>
            <p:nvPr/>
          </p:nvGrpSpPr>
          <p:grpSpPr>
            <a:xfrm>
              <a:off x="627391" y="4721083"/>
              <a:ext cx="1728000" cy="208801"/>
              <a:chOff x="1491191" y="4166364"/>
              <a:chExt cx="1728000" cy="208801"/>
            </a:xfrm>
          </p:grpSpPr>
          <p:sp>
            <p:nvSpPr>
              <p:cNvPr id="120" name="양쪽 모서리가 둥근 사각형 119"/>
              <p:cNvSpPr/>
              <p:nvPr/>
            </p:nvSpPr>
            <p:spPr>
              <a:xfrm rot="5400000">
                <a:off x="2250791" y="3406765"/>
                <a:ext cx="208800" cy="17280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00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 bwMode="auto">
              <a:xfrm>
                <a:off x="1614860" y="4170738"/>
                <a:ext cx="1532515" cy="20005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  <a:scene3d>
                  <a:camera prst="orthographicFront"/>
                  <a:lightRig rig="brightRoom" dir="t"/>
                </a:scene3d>
                <a:sp3d extrusionH="57150" prstMaterial="powder">
                  <a:bevelT w="1270" h="1270"/>
                </a:sp3d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CN" altLang="en-US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阿联酋</a:t>
                </a:r>
                <a:endParaRPr kumimoji="0"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2" name="직사각형 121"/>
              <p:cNvSpPr/>
              <p:nvPr/>
            </p:nvSpPr>
            <p:spPr>
              <a:xfrm rot="5400000">
                <a:off x="1402991" y="4254564"/>
                <a:ext cx="208800" cy="32400"/>
              </a:xfrm>
              <a:prstGeom prst="rect">
                <a:avLst/>
              </a:prstGeom>
              <a:solidFill>
                <a:srgbClr val="E64D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0" name="원빛 2" descr="형광빛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3005077" y="2731802"/>
            <a:ext cx="332672" cy="33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01600" dir="5400000" sx="90000" sy="90000" algn="t" rotWithShape="0">
              <a:prstClr val="black">
                <a:alpha val="65000"/>
              </a:prstClr>
            </a:outerShdw>
          </a:effectLst>
        </p:spPr>
      </p:pic>
      <p:sp>
        <p:nvSpPr>
          <p:cNvPr id="192" name="TextBox 191"/>
          <p:cNvSpPr txBox="1"/>
          <p:nvPr/>
        </p:nvSpPr>
        <p:spPr bwMode="auto">
          <a:xfrm>
            <a:off x="313254" y="220231"/>
            <a:ext cx="763306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3. </a:t>
            </a:r>
            <a:r>
              <a:rPr kumimoji="0" lang="zh-CN" alt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全球网络</a:t>
            </a:r>
            <a:endParaRPr kumimoji="0" lang="en-US" altLang="ko-KR" sz="3600" b="1" dirty="0" smtClean="0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7" name="원빛 2" descr="형광빛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892251" y="2254071"/>
            <a:ext cx="332672" cy="33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01600" dir="5400000" sx="90000" sy="90000" algn="t" rotWithShape="0">
              <a:prstClr val="black">
                <a:alpha val="65000"/>
              </a:prstClr>
            </a:outerShdw>
          </a:effectLst>
        </p:spPr>
      </p:pic>
      <p:grpSp>
        <p:nvGrpSpPr>
          <p:cNvPr id="13" name="그룹 67"/>
          <p:cNvGrpSpPr/>
          <p:nvPr/>
        </p:nvGrpSpPr>
        <p:grpSpPr>
          <a:xfrm flipH="1">
            <a:off x="1433465" y="1010526"/>
            <a:ext cx="1728000" cy="421426"/>
            <a:chOff x="5188246" y="983158"/>
            <a:chExt cx="1728000" cy="421426"/>
          </a:xfrm>
        </p:grpSpPr>
        <p:sp>
          <p:nvSpPr>
            <p:cNvPr id="71" name="TextBox 70"/>
            <p:cNvSpPr txBox="1"/>
            <p:nvPr/>
          </p:nvSpPr>
          <p:spPr bwMode="auto">
            <a:xfrm>
              <a:off x="6106028" y="1258390"/>
              <a:ext cx="697307" cy="14619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INOX TECH</a:t>
              </a:r>
            </a:p>
          </p:txBody>
        </p:sp>
        <p:grpSp>
          <p:nvGrpSpPr>
            <p:cNvPr id="14" name="그룹 51"/>
            <p:cNvGrpSpPr/>
            <p:nvPr/>
          </p:nvGrpSpPr>
          <p:grpSpPr>
            <a:xfrm flipH="1">
              <a:off x="5188246" y="983158"/>
              <a:ext cx="1728000" cy="208801"/>
              <a:chOff x="1491191" y="4166364"/>
              <a:chExt cx="1728000" cy="208801"/>
            </a:xfrm>
          </p:grpSpPr>
          <p:sp>
            <p:nvSpPr>
              <p:cNvPr id="75" name="양쪽 모서리가 둥근 사각형 74"/>
              <p:cNvSpPr/>
              <p:nvPr/>
            </p:nvSpPr>
            <p:spPr>
              <a:xfrm rot="5400000">
                <a:off x="2250791" y="3406765"/>
                <a:ext cx="208800" cy="17280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00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 bwMode="auto">
              <a:xfrm>
                <a:off x="1604102" y="4170738"/>
                <a:ext cx="1532515" cy="20005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  <a:scene3d>
                  <a:camera prst="orthographicFront"/>
                  <a:lightRig rig="brightRoom" dir="t"/>
                </a:scene3d>
                <a:sp3d extrusionH="57150" prstMaterial="powder">
                  <a:bevelT w="1270" h="1270"/>
                </a:sp3d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CN" altLang="en-US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意大利</a:t>
                </a:r>
                <a:endParaRPr kumimoji="0"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7" name="직사각형 76"/>
              <p:cNvSpPr/>
              <p:nvPr/>
            </p:nvSpPr>
            <p:spPr>
              <a:xfrm rot="5400000">
                <a:off x="1402991" y="4254564"/>
                <a:ext cx="208800" cy="32400"/>
              </a:xfrm>
              <a:prstGeom prst="rect">
                <a:avLst/>
              </a:prstGeom>
              <a:solidFill>
                <a:srgbClr val="E64D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9" name="Shape 78"/>
          <p:cNvCxnSpPr>
            <a:stCxn id="67" idx="0"/>
            <a:endCxn id="77" idx="2"/>
          </p:cNvCxnSpPr>
          <p:nvPr/>
        </p:nvCxnSpPr>
        <p:spPr>
          <a:xfrm rot="5400000" flipH="1" flipV="1">
            <a:off x="676454" y="1497060"/>
            <a:ext cx="1139145" cy="374878"/>
          </a:xfrm>
          <a:prstGeom prst="bentConnector2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80"/>
          <p:cNvGrpSpPr/>
          <p:nvPr/>
        </p:nvGrpSpPr>
        <p:grpSpPr>
          <a:xfrm>
            <a:off x="4456297" y="3834699"/>
            <a:ext cx="1976042" cy="753654"/>
            <a:chOff x="5188246" y="3279222"/>
            <a:chExt cx="1976042" cy="753654"/>
          </a:xfrm>
        </p:grpSpPr>
        <p:sp>
          <p:nvSpPr>
            <p:cNvPr id="85" name="TextBox 84"/>
            <p:cNvSpPr txBox="1"/>
            <p:nvPr/>
          </p:nvSpPr>
          <p:spPr bwMode="auto">
            <a:xfrm>
              <a:off x="5299995" y="3571211"/>
              <a:ext cx="1864293" cy="46166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Precision Metal Indonesia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Steel Indonesia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R&amp;I (Indonesia)</a:t>
              </a:r>
            </a:p>
          </p:txBody>
        </p:sp>
        <p:grpSp>
          <p:nvGrpSpPr>
            <p:cNvPr id="16" name="그룹 51"/>
            <p:cNvGrpSpPr/>
            <p:nvPr/>
          </p:nvGrpSpPr>
          <p:grpSpPr>
            <a:xfrm>
              <a:off x="5188246" y="3279222"/>
              <a:ext cx="1728000" cy="208801"/>
              <a:chOff x="1491191" y="4166364"/>
              <a:chExt cx="1728000" cy="208801"/>
            </a:xfrm>
          </p:grpSpPr>
          <p:sp>
            <p:nvSpPr>
              <p:cNvPr id="90" name="양쪽 모서리가 둥근 사각형 89"/>
              <p:cNvSpPr/>
              <p:nvPr/>
            </p:nvSpPr>
            <p:spPr>
              <a:xfrm rot="5400000">
                <a:off x="2250791" y="3406765"/>
                <a:ext cx="208800" cy="17280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00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 bwMode="auto">
              <a:xfrm>
                <a:off x="1602940" y="4170738"/>
                <a:ext cx="1532515" cy="20005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  <a:scene3d>
                  <a:camera prst="orthographicFront"/>
                  <a:lightRig rig="brightRoom" dir="t"/>
                </a:scene3d>
                <a:sp3d extrusionH="57150" prstMaterial="powder">
                  <a:bevelT w="1270" h="1270"/>
                </a:sp3d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CN" altLang="en-US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印度尼西亚</a:t>
                </a:r>
                <a:endParaRPr kumimoji="0"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직사각형 91"/>
              <p:cNvSpPr/>
              <p:nvPr/>
            </p:nvSpPr>
            <p:spPr>
              <a:xfrm rot="5400000">
                <a:off x="1402991" y="4254564"/>
                <a:ext cx="208800" cy="32400"/>
              </a:xfrm>
              <a:prstGeom prst="rect">
                <a:avLst/>
              </a:prstGeom>
              <a:solidFill>
                <a:srgbClr val="E64D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29" name="꺾인 연결선 128"/>
          <p:cNvCxnSpPr>
            <a:stCxn id="106" idx="3"/>
            <a:endCxn id="92" idx="2"/>
          </p:cNvCxnSpPr>
          <p:nvPr/>
        </p:nvCxnSpPr>
        <p:spPr>
          <a:xfrm flipV="1">
            <a:off x="3250307" y="3939099"/>
            <a:ext cx="1205990" cy="1540"/>
          </a:xfrm>
          <a:prstGeom prst="bentConnector3">
            <a:avLst>
              <a:gd name="adj1" fmla="val 50000"/>
            </a:avLst>
          </a:prstGeom>
          <a:ln w="31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꺾인 연결선 144"/>
          <p:cNvCxnSpPr/>
          <p:nvPr/>
        </p:nvCxnSpPr>
        <p:spPr>
          <a:xfrm>
            <a:off x="3320497" y="2898138"/>
            <a:ext cx="1116000" cy="2016000"/>
          </a:xfrm>
          <a:prstGeom prst="bentConnector3">
            <a:avLst>
              <a:gd name="adj1" fmla="val 88593"/>
            </a:avLst>
          </a:prstGeom>
          <a:ln w="31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꺾인 연결선 149"/>
          <p:cNvCxnSpPr>
            <a:stCxn id="62" idx="1"/>
            <a:endCxn id="100" idx="2"/>
          </p:cNvCxnSpPr>
          <p:nvPr/>
        </p:nvCxnSpPr>
        <p:spPr>
          <a:xfrm rot="10800000" flipH="1" flipV="1">
            <a:off x="2360003" y="3208681"/>
            <a:ext cx="15747" cy="2762381"/>
          </a:xfrm>
          <a:prstGeom prst="bentConnector3">
            <a:avLst>
              <a:gd name="adj1" fmla="val -1933645"/>
            </a:avLst>
          </a:prstGeom>
          <a:ln w="31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원빛 2" descr="형광빛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2360004" y="3043082"/>
            <a:ext cx="331200" cy="33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01600" dir="5400000" sx="90000" sy="90000" algn="t" rotWithShape="0">
              <a:prstClr val="black">
                <a:alpha val="65000"/>
              </a:prstClr>
            </a:outerShdw>
          </a:effectLst>
        </p:spPr>
      </p:pic>
      <p:grpSp>
        <p:nvGrpSpPr>
          <p:cNvPr id="17" name="그룹 108"/>
          <p:cNvGrpSpPr/>
          <p:nvPr/>
        </p:nvGrpSpPr>
        <p:grpSpPr>
          <a:xfrm>
            <a:off x="4456297" y="3144986"/>
            <a:ext cx="1728000" cy="599766"/>
            <a:chOff x="5188246" y="3279222"/>
            <a:chExt cx="1728000" cy="599766"/>
          </a:xfrm>
        </p:grpSpPr>
        <p:sp>
          <p:nvSpPr>
            <p:cNvPr id="110" name="TextBox 109"/>
            <p:cNvSpPr txBox="1"/>
            <p:nvPr/>
          </p:nvSpPr>
          <p:spPr bwMode="auto">
            <a:xfrm>
              <a:off x="5299995" y="3571211"/>
              <a:ext cx="1083630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Steel </a:t>
              </a: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Vina</a:t>
              </a:r>
              <a:endParaRPr kumimoji="0" lang="en-US" altLang="ko-KR" sz="1000" dirty="0" smtClean="0">
                <a:solidFill>
                  <a:prstClr val="black"/>
                </a:solidFill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Vietnam Steel Pipe</a:t>
              </a:r>
            </a:p>
          </p:txBody>
        </p:sp>
        <p:grpSp>
          <p:nvGrpSpPr>
            <p:cNvPr id="18" name="그룹 51"/>
            <p:cNvGrpSpPr/>
            <p:nvPr/>
          </p:nvGrpSpPr>
          <p:grpSpPr>
            <a:xfrm>
              <a:off x="5188246" y="3279222"/>
              <a:ext cx="1728000" cy="208801"/>
              <a:chOff x="1491191" y="4166364"/>
              <a:chExt cx="1728000" cy="208801"/>
            </a:xfrm>
          </p:grpSpPr>
          <p:sp>
            <p:nvSpPr>
              <p:cNvPr id="112" name="양쪽 모서리가 둥근 사각형 111"/>
              <p:cNvSpPr/>
              <p:nvPr/>
            </p:nvSpPr>
            <p:spPr>
              <a:xfrm rot="5400000">
                <a:off x="2250791" y="3406765"/>
                <a:ext cx="208800" cy="17280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00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 bwMode="auto">
              <a:xfrm>
                <a:off x="1602940" y="4170738"/>
                <a:ext cx="1532515" cy="20005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  <a:scene3d>
                  <a:camera prst="orthographicFront"/>
                  <a:lightRig rig="brightRoom" dir="t"/>
                </a:scene3d>
                <a:sp3d extrusionH="57150" prstMaterial="powder">
                  <a:bevelT w="1270" h="1270"/>
                </a:sp3d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CN" altLang="en-US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越南</a:t>
                </a:r>
                <a:endParaRPr kumimoji="0"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4" name="직사각형 113"/>
              <p:cNvSpPr/>
              <p:nvPr/>
            </p:nvSpPr>
            <p:spPr>
              <a:xfrm rot="5400000">
                <a:off x="1402991" y="4254564"/>
                <a:ext cx="208800" cy="32400"/>
              </a:xfrm>
              <a:prstGeom prst="rect">
                <a:avLst/>
              </a:prstGeom>
              <a:solidFill>
                <a:srgbClr val="E64D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9" name="그룹 92"/>
          <p:cNvGrpSpPr/>
          <p:nvPr/>
        </p:nvGrpSpPr>
        <p:grpSpPr>
          <a:xfrm>
            <a:off x="2375751" y="5866663"/>
            <a:ext cx="1641343" cy="445877"/>
            <a:chOff x="5188246" y="3279222"/>
            <a:chExt cx="2083515" cy="445877"/>
          </a:xfrm>
        </p:grpSpPr>
        <p:sp>
          <p:nvSpPr>
            <p:cNvPr id="96" name="TextBox 95"/>
            <p:cNvSpPr txBox="1"/>
            <p:nvPr/>
          </p:nvSpPr>
          <p:spPr bwMode="auto">
            <a:xfrm>
              <a:off x="5299995" y="3571211"/>
              <a:ext cx="1971766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India </a:t>
              </a: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Precision Metal</a:t>
              </a:r>
            </a:p>
          </p:txBody>
        </p:sp>
        <p:grpSp>
          <p:nvGrpSpPr>
            <p:cNvPr id="20" name="그룹 51"/>
            <p:cNvGrpSpPr/>
            <p:nvPr/>
          </p:nvGrpSpPr>
          <p:grpSpPr>
            <a:xfrm>
              <a:off x="5188246" y="3279222"/>
              <a:ext cx="1728000" cy="208801"/>
              <a:chOff x="1491191" y="4166364"/>
              <a:chExt cx="1728000" cy="208801"/>
            </a:xfrm>
          </p:grpSpPr>
          <p:sp>
            <p:nvSpPr>
              <p:cNvPr id="98" name="양쪽 모서리가 둥근 사각형 97"/>
              <p:cNvSpPr/>
              <p:nvPr/>
            </p:nvSpPr>
            <p:spPr>
              <a:xfrm rot="5400000">
                <a:off x="2250791" y="3406765"/>
                <a:ext cx="208800" cy="17280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00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 bwMode="auto">
              <a:xfrm>
                <a:off x="1602940" y="4170738"/>
                <a:ext cx="1532516" cy="20005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  <a:scene3d>
                  <a:camera prst="orthographicFront"/>
                  <a:lightRig rig="brightRoom" dir="t"/>
                </a:scene3d>
                <a:sp3d extrusionH="57150" prstMaterial="powder">
                  <a:bevelT w="1270" h="1270"/>
                </a:sp3d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CN" altLang="en-US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印度</a:t>
                </a:r>
                <a:endParaRPr kumimoji="0"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직사각형 99"/>
              <p:cNvSpPr/>
              <p:nvPr/>
            </p:nvSpPr>
            <p:spPr>
              <a:xfrm rot="5400000">
                <a:off x="1402991" y="4254564"/>
                <a:ext cx="208800" cy="32400"/>
              </a:xfrm>
              <a:prstGeom prst="rect">
                <a:avLst/>
              </a:prstGeom>
              <a:solidFill>
                <a:srgbClr val="E64D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5" name="원빛 2" descr="형광빛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3167670" y="3076674"/>
            <a:ext cx="331200" cy="33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01600" dir="5400000" sx="90000" sy="90000" algn="t" rotWithShape="0">
              <a:prstClr val="black">
                <a:alpha val="65000"/>
              </a:prstClr>
            </a:outerShdw>
          </a:effectLst>
        </p:spPr>
      </p:pic>
      <p:pic>
        <p:nvPicPr>
          <p:cNvPr id="116" name="원빛 2" descr="형광빛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 bwMode="auto">
          <a:xfrm>
            <a:off x="2704743" y="3059734"/>
            <a:ext cx="331200" cy="33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01600" dir="5400000" sx="90000" sy="90000" algn="t" rotWithShape="0">
              <a:prstClr val="black">
                <a:alpha val="65000"/>
              </a:prstClr>
            </a:outerShdw>
          </a:effectLst>
        </p:spPr>
      </p:pic>
      <p:cxnSp>
        <p:nvCxnSpPr>
          <p:cNvPr id="124" name="꺾인 연결선 123"/>
          <p:cNvCxnSpPr>
            <a:stCxn id="116" idx="2"/>
            <a:endCxn id="108" idx="1"/>
          </p:cNvCxnSpPr>
          <p:nvPr/>
        </p:nvCxnSpPr>
        <p:spPr>
          <a:xfrm rot="5400000">
            <a:off x="1907261" y="3856392"/>
            <a:ext cx="1428540" cy="497625"/>
          </a:xfrm>
          <a:prstGeom prst="bentConnector3">
            <a:avLst>
              <a:gd name="adj1" fmla="val 37890"/>
            </a:avLst>
          </a:prstGeom>
          <a:ln w="31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100"/>
          <p:cNvGrpSpPr/>
          <p:nvPr/>
        </p:nvGrpSpPr>
        <p:grpSpPr>
          <a:xfrm>
            <a:off x="2359956" y="4819474"/>
            <a:ext cx="1969958" cy="753654"/>
            <a:chOff x="5188246" y="3279222"/>
            <a:chExt cx="2500658" cy="753654"/>
          </a:xfrm>
        </p:grpSpPr>
        <p:sp>
          <p:nvSpPr>
            <p:cNvPr id="102" name="TextBox 101"/>
            <p:cNvSpPr txBox="1"/>
            <p:nvPr/>
          </p:nvSpPr>
          <p:spPr bwMode="auto">
            <a:xfrm>
              <a:off x="5299995" y="3571211"/>
              <a:ext cx="2388909" cy="46166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Precision Metal (Thailand)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POS-</a:t>
              </a: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Steel Wire (Thailand)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SeAH</a:t>
              </a:r>
              <a:r>
                <a:rPr kumimoji="0" lang="en-US" altLang="ko-KR" sz="1000" dirty="0" smtClean="0">
                  <a:solidFill>
                    <a:prstClr val="black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rPr>
                <a:t> Global (Thailand)</a:t>
              </a:r>
            </a:p>
          </p:txBody>
        </p:sp>
        <p:grpSp>
          <p:nvGrpSpPr>
            <p:cNvPr id="23" name="그룹 51"/>
            <p:cNvGrpSpPr/>
            <p:nvPr/>
          </p:nvGrpSpPr>
          <p:grpSpPr>
            <a:xfrm>
              <a:off x="5188246" y="3279222"/>
              <a:ext cx="1728000" cy="208801"/>
              <a:chOff x="1491191" y="4166364"/>
              <a:chExt cx="1728000" cy="208801"/>
            </a:xfrm>
          </p:grpSpPr>
          <p:sp>
            <p:nvSpPr>
              <p:cNvPr id="104" name="양쪽 모서리가 둥근 사각형 103"/>
              <p:cNvSpPr/>
              <p:nvPr/>
            </p:nvSpPr>
            <p:spPr>
              <a:xfrm rot="5400000">
                <a:off x="2250791" y="3406765"/>
                <a:ext cx="208800" cy="17280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0000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 bwMode="auto">
              <a:xfrm>
                <a:off x="1602940" y="4170738"/>
                <a:ext cx="1532516" cy="20005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  <a:scene3d>
                  <a:camera prst="orthographicFront"/>
                  <a:lightRig rig="brightRoom" dir="t"/>
                </a:scene3d>
                <a:sp3d extrusionH="57150" prstMaterial="powder">
                  <a:bevelT w="1270" h="1270"/>
                </a:sp3d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CN" altLang="en-US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泰国</a:t>
                </a:r>
                <a:endParaRPr kumimoji="0"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8" name="직사각형 107"/>
              <p:cNvSpPr/>
              <p:nvPr/>
            </p:nvSpPr>
            <p:spPr>
              <a:xfrm rot="5400000">
                <a:off x="1402991" y="4254564"/>
                <a:ext cx="208800" cy="32400"/>
              </a:xfrm>
              <a:prstGeom prst="rect">
                <a:avLst/>
              </a:prstGeom>
              <a:solidFill>
                <a:srgbClr val="E64D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Arial" panose="020B0604020202020204" pitchFamily="34" charset="0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그림 73" descr="46.png"/>
          <p:cNvPicPr>
            <a:picLocks noChangeAspect="1"/>
          </p:cNvPicPr>
          <p:nvPr/>
        </p:nvPicPr>
        <p:blipFill>
          <a:blip r:embed="rId3" cstate="print">
            <a:lum bright="1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7" name="그림 86" descr="14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91" name="Rectangle 15"/>
          <p:cNvSpPr/>
          <p:nvPr/>
        </p:nvSpPr>
        <p:spPr>
          <a:xfrm>
            <a:off x="562324" y="3153601"/>
            <a:ext cx="2698677" cy="307777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财经界销售规模第</a:t>
            </a:r>
            <a:r>
              <a:rPr kumimoji="0" lang="en-US" altLang="ko-KR" sz="2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35</a:t>
            </a:r>
            <a:r>
              <a:rPr kumimoji="0" lang="zh-CN" alt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位</a:t>
            </a:r>
            <a:endParaRPr kumimoji="0" lang="ko-KR" altLang="en-US" sz="2000" dirty="0" smtClean="0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Yoon 윤고딕 550_TT" pitchFamily="18" charset="-127"/>
              <a:cs typeface="Arial" panose="020B0604020202020204" pitchFamily="34" charset="0"/>
            </a:endParaRPr>
          </a:p>
        </p:txBody>
      </p:sp>
      <p:sp>
        <p:nvSpPr>
          <p:cNvPr id="92" name="TextBox 82"/>
          <p:cNvSpPr txBox="1"/>
          <p:nvPr/>
        </p:nvSpPr>
        <p:spPr bwMode="auto">
          <a:xfrm>
            <a:off x="576428" y="3547549"/>
            <a:ext cx="2656473" cy="353943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extrusionH="57150" prstMaterial="powder"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kumimoji="0" lang="zh-CN" altLang="en-US" sz="12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来源</a:t>
            </a:r>
            <a:r>
              <a:rPr kumimoji="0" lang="en-US" altLang="ko-KR" sz="1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kumimoji="0" lang="zh-CN" altLang="en-US" sz="1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韩国公正交易委员会</a:t>
            </a:r>
            <a:r>
              <a:rPr kumimoji="0" lang="ko-KR" altLang="en-US" sz="1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Yoon 윤고딕 530_TT" panose="02090603020101020101" pitchFamily="18" charset="-127"/>
              </a:rPr>
              <a:t> </a:t>
            </a:r>
            <a:endParaRPr kumimoji="0" lang="en-US" altLang="ko-KR" sz="1200" b="1" dirty="0" smtClean="0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(2018</a:t>
            </a:r>
            <a:r>
              <a:rPr kumimoji="0" lang="zh-CN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年国内合并基准，包括国企</a:t>
            </a:r>
            <a:r>
              <a:rPr kumimoji="0" lang="en-US" altLang="zh-CN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kumimoji="0" lang="zh-CN" altLang="en-US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金融</a:t>
            </a:r>
            <a:r>
              <a:rPr kumimoji="0" lang="en-US" altLang="ko-KR" sz="11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kumimoji="0" lang="en-US" altLang="ko-KR" sz="1400" dirty="0" smtClean="0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그룹 77"/>
          <p:cNvGrpSpPr/>
          <p:nvPr/>
        </p:nvGrpSpPr>
        <p:grpSpPr>
          <a:xfrm>
            <a:off x="455309" y="4115830"/>
            <a:ext cx="1872000" cy="259200"/>
            <a:chOff x="540868" y="3498243"/>
            <a:chExt cx="1872000" cy="259200"/>
          </a:xfrm>
        </p:grpSpPr>
        <p:sp>
          <p:nvSpPr>
            <p:cNvPr id="94" name="양쪽 모서리가 둥근 사각형 93"/>
            <p:cNvSpPr/>
            <p:nvPr/>
          </p:nvSpPr>
          <p:spPr>
            <a:xfrm rot="5400000" flipH="1">
              <a:off x="1347268" y="2691843"/>
              <a:ext cx="259200" cy="1872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95" name="Rectangle 15"/>
            <p:cNvSpPr/>
            <p:nvPr/>
          </p:nvSpPr>
          <p:spPr>
            <a:xfrm>
              <a:off x="658849" y="3516975"/>
              <a:ext cx="1594741" cy="200054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3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     </a:t>
              </a:r>
              <a:r>
                <a:rPr kumimoji="0" lang="en-US" altLang="ko-KR" sz="1300" b="1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SAMSUNG</a:t>
              </a:r>
              <a:endParaRPr kumimoji="0" lang="ko-KR" altLang="en-US" sz="1300" b="1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그룹 78"/>
          <p:cNvGrpSpPr/>
          <p:nvPr/>
        </p:nvGrpSpPr>
        <p:grpSpPr>
          <a:xfrm>
            <a:off x="455309" y="4420595"/>
            <a:ext cx="1872000" cy="259200"/>
            <a:chOff x="540868" y="3780497"/>
            <a:chExt cx="1872000" cy="259200"/>
          </a:xfrm>
        </p:grpSpPr>
        <p:sp>
          <p:nvSpPr>
            <p:cNvPr id="97" name="양쪽 모서리가 둥근 사각형 96"/>
            <p:cNvSpPr/>
            <p:nvPr/>
          </p:nvSpPr>
          <p:spPr>
            <a:xfrm rot="5400000" flipH="1">
              <a:off x="1347268" y="2974097"/>
              <a:ext cx="259200" cy="1872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98" name="Rectangle 15"/>
            <p:cNvSpPr/>
            <p:nvPr/>
          </p:nvSpPr>
          <p:spPr>
            <a:xfrm>
              <a:off x="641493" y="3821743"/>
              <a:ext cx="1523622" cy="200054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3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6     POSCO</a:t>
              </a:r>
              <a:endParaRPr kumimoji="0" lang="ko-KR" altLang="en-US" sz="1300" b="1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5" name="그룹 79"/>
          <p:cNvGrpSpPr/>
          <p:nvPr/>
        </p:nvGrpSpPr>
        <p:grpSpPr>
          <a:xfrm>
            <a:off x="455309" y="4725360"/>
            <a:ext cx="1872000" cy="259200"/>
            <a:chOff x="540868" y="4062751"/>
            <a:chExt cx="1872000" cy="259200"/>
          </a:xfrm>
        </p:grpSpPr>
        <p:sp>
          <p:nvSpPr>
            <p:cNvPr id="100" name="양쪽 모서리가 둥근 사각형 99"/>
            <p:cNvSpPr/>
            <p:nvPr/>
          </p:nvSpPr>
          <p:spPr>
            <a:xfrm rot="5400000" flipH="1">
              <a:off x="1347268" y="3256351"/>
              <a:ext cx="259200" cy="1872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101" name="Rectangle 15"/>
            <p:cNvSpPr/>
            <p:nvPr/>
          </p:nvSpPr>
          <p:spPr>
            <a:xfrm>
              <a:off x="601203" y="4103356"/>
              <a:ext cx="1800225" cy="200055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3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15    DOOSAN</a:t>
              </a:r>
              <a:endParaRPr kumimoji="0" lang="ko-KR" altLang="en-US" sz="1300" b="1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" name="그룹 80"/>
          <p:cNvGrpSpPr/>
          <p:nvPr/>
        </p:nvGrpSpPr>
        <p:grpSpPr>
          <a:xfrm>
            <a:off x="455310" y="5733256"/>
            <a:ext cx="1872000" cy="259200"/>
            <a:chOff x="540869" y="4345005"/>
            <a:chExt cx="1872000" cy="259200"/>
          </a:xfrm>
        </p:grpSpPr>
        <p:sp>
          <p:nvSpPr>
            <p:cNvPr id="103" name="양쪽 모서리가 둥근 사각형 102"/>
            <p:cNvSpPr/>
            <p:nvPr/>
          </p:nvSpPr>
          <p:spPr>
            <a:xfrm rot="5400000" flipH="1">
              <a:off x="1347269" y="3538605"/>
              <a:ext cx="259200" cy="1872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104" name="Rectangle 15"/>
            <p:cNvSpPr/>
            <p:nvPr/>
          </p:nvSpPr>
          <p:spPr>
            <a:xfrm>
              <a:off x="587335" y="4374577"/>
              <a:ext cx="1800225" cy="200055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3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45    NAVER</a:t>
              </a:r>
              <a:endParaRPr kumimoji="0" lang="ko-KR" altLang="en-US" sz="1300" b="1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" name="그룹 81"/>
          <p:cNvGrpSpPr/>
          <p:nvPr/>
        </p:nvGrpSpPr>
        <p:grpSpPr>
          <a:xfrm>
            <a:off x="455310" y="5428490"/>
            <a:ext cx="1872000" cy="259200"/>
            <a:chOff x="540869" y="5107285"/>
            <a:chExt cx="1872000" cy="259200"/>
          </a:xfrm>
        </p:grpSpPr>
        <p:sp>
          <p:nvSpPr>
            <p:cNvPr id="107" name="양쪽 모서리가 둥근 사각형 106"/>
            <p:cNvSpPr/>
            <p:nvPr/>
          </p:nvSpPr>
          <p:spPr>
            <a:xfrm rot="5400000" flipH="1">
              <a:off x="1347269" y="4300885"/>
              <a:ext cx="259200" cy="1872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00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108" name="Rectangle 15"/>
            <p:cNvSpPr/>
            <p:nvPr/>
          </p:nvSpPr>
          <p:spPr>
            <a:xfrm>
              <a:off x="601203" y="5136857"/>
              <a:ext cx="1800225" cy="200055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300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37    DONGKUK STEEL</a:t>
              </a:r>
              <a:endParaRPr kumimoji="0" lang="ko-KR" altLang="en-US" sz="1300" b="1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8" name="그룹 82"/>
          <p:cNvGrpSpPr/>
          <p:nvPr/>
        </p:nvGrpSpPr>
        <p:grpSpPr>
          <a:xfrm>
            <a:off x="455310" y="5030125"/>
            <a:ext cx="1872000" cy="352800"/>
            <a:chOff x="540869" y="4694287"/>
            <a:chExt cx="1872000" cy="352800"/>
          </a:xfrm>
        </p:grpSpPr>
        <p:sp>
          <p:nvSpPr>
            <p:cNvPr id="114" name="양쪽 모서리가 둥근 사각형 113"/>
            <p:cNvSpPr/>
            <p:nvPr/>
          </p:nvSpPr>
          <p:spPr>
            <a:xfrm rot="5400000" flipH="1">
              <a:off x="1300469" y="3934687"/>
              <a:ext cx="352800" cy="1872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64D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pic>
          <p:nvPicPr>
            <p:cNvPr id="115" name="로고" descr="04.png"/>
            <p:cNvPicPr>
              <a:picLocks noChangeAspect="1"/>
            </p:cNvPicPr>
            <p:nvPr/>
          </p:nvPicPr>
          <p:blipFill>
            <a:blip r:embed="rId5" cstate="print">
              <a:lum bright="100000" contrast="4000"/>
            </a:blip>
            <a:stretch>
              <a:fillRect/>
            </a:stretch>
          </p:blipFill>
          <p:spPr>
            <a:xfrm>
              <a:off x="1025324" y="4748683"/>
              <a:ext cx="722168" cy="224958"/>
            </a:xfrm>
            <a:prstGeom prst="rect">
              <a:avLst/>
            </a:prstGeom>
          </p:spPr>
        </p:pic>
        <p:sp>
          <p:nvSpPr>
            <p:cNvPr id="118" name="Rectangle 15"/>
            <p:cNvSpPr/>
            <p:nvPr/>
          </p:nvSpPr>
          <p:spPr>
            <a:xfrm>
              <a:off x="682672" y="4756770"/>
              <a:ext cx="396000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dirty="0" smtClean="0">
                  <a:solidFill>
                    <a:prstClr val="white"/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Yoon 윤고딕 550_TT" pitchFamily="18" charset="-127"/>
                  <a:ea typeface="Yoon 윤고딕 550_TT" pitchFamily="18" charset="-127"/>
                  <a:cs typeface="Arial" panose="020B0604020202020204" pitchFamily="34" charset="0"/>
                </a:rPr>
                <a:t>35</a:t>
              </a:r>
              <a:endParaRPr kumimoji="0" lang="ko-KR" altLang="en-US" b="1" dirty="0" smtClean="0">
                <a:solidFill>
                  <a:prstClr val="white"/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Arial" panose="020B0604020202020204" pitchFamily="34" charset="0"/>
                <a:ea typeface="Yoon 윤고딕 550_TT" pitchFamily="18" charset="-127"/>
                <a:cs typeface="Arial" panose="020B0604020202020204" pitchFamily="34" charset="0"/>
              </a:endParaRPr>
            </a:p>
          </p:txBody>
        </p:sp>
      </p:grpSp>
      <p:cxnSp>
        <p:nvCxnSpPr>
          <p:cNvPr id="119" name="직선 연결선 118"/>
          <p:cNvCxnSpPr/>
          <p:nvPr/>
        </p:nvCxnSpPr>
        <p:spPr>
          <a:xfrm>
            <a:off x="450095" y="3217838"/>
            <a:ext cx="0" cy="2766234"/>
          </a:xfrm>
          <a:prstGeom prst="line">
            <a:avLst/>
          </a:prstGeom>
          <a:ln w="6350">
            <a:solidFill>
              <a:srgbClr val="2427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 bwMode="auto">
          <a:xfrm>
            <a:off x="313254" y="220231"/>
            <a:ext cx="763306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4. </a:t>
            </a:r>
            <a:r>
              <a:rPr kumimoji="0" lang="zh-CN" alt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事</a:t>
            </a:r>
            <a:r>
              <a:rPr kumimoji="0" lang="zh-CN" alt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业</a:t>
            </a:r>
            <a:r>
              <a:rPr kumimoji="0" lang="zh-CN" alt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成就</a:t>
            </a:r>
            <a:endParaRPr kumimoji="0" lang="en-US" altLang="ko-KR" sz="3600" b="1" dirty="0" smtClean="0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0" name="그림 179" descr="56.png"/>
          <p:cNvPicPr>
            <a:picLocks noChangeAspect="1"/>
          </p:cNvPicPr>
          <p:nvPr/>
        </p:nvPicPr>
        <p:blipFill>
          <a:blip r:embed="rId6" cstate="print">
            <a:lum bright="-5000" contrast="19000"/>
          </a:blip>
          <a:srcRect b="25676"/>
          <a:stretch>
            <a:fillRect/>
          </a:stretch>
        </p:blipFill>
        <p:spPr>
          <a:xfrm>
            <a:off x="7737378" y="1472909"/>
            <a:ext cx="760463" cy="4752528"/>
          </a:xfrm>
          <a:prstGeom prst="rect">
            <a:avLst/>
          </a:prstGeom>
        </p:spPr>
      </p:pic>
      <p:pic>
        <p:nvPicPr>
          <p:cNvPr id="181" name="그림 180" descr="56.png"/>
          <p:cNvPicPr>
            <a:picLocks noChangeAspect="1"/>
          </p:cNvPicPr>
          <p:nvPr/>
        </p:nvPicPr>
        <p:blipFill>
          <a:blip r:embed="rId6" cstate="print">
            <a:grayscl/>
            <a:lum bright="-4000" contrast="14000"/>
          </a:blip>
          <a:srcRect b="41442"/>
          <a:stretch>
            <a:fillRect/>
          </a:stretch>
        </p:blipFill>
        <p:spPr>
          <a:xfrm>
            <a:off x="6051525" y="1954754"/>
            <a:ext cx="760463" cy="4270684"/>
          </a:xfrm>
          <a:prstGeom prst="rect">
            <a:avLst/>
          </a:prstGeom>
        </p:spPr>
      </p:pic>
      <p:pic>
        <p:nvPicPr>
          <p:cNvPr id="182" name="그림 181" descr="56.png"/>
          <p:cNvPicPr>
            <a:picLocks noChangeAspect="1"/>
          </p:cNvPicPr>
          <p:nvPr/>
        </p:nvPicPr>
        <p:blipFill>
          <a:blip r:embed="rId6" cstate="print">
            <a:grayscl/>
            <a:lum bright="-4000" contrast="14000"/>
          </a:blip>
          <a:srcRect b="62162"/>
          <a:stretch>
            <a:fillRect/>
          </a:stretch>
        </p:blipFill>
        <p:spPr>
          <a:xfrm>
            <a:off x="6896842" y="1765005"/>
            <a:ext cx="760463" cy="4453699"/>
          </a:xfrm>
          <a:prstGeom prst="rect">
            <a:avLst/>
          </a:prstGeom>
        </p:spPr>
      </p:pic>
      <p:pic>
        <p:nvPicPr>
          <p:cNvPr id="183" name="그림 182" descr="56.png"/>
          <p:cNvPicPr>
            <a:picLocks noChangeAspect="1"/>
          </p:cNvPicPr>
          <p:nvPr/>
        </p:nvPicPr>
        <p:blipFill>
          <a:blip r:embed="rId6" cstate="print">
            <a:grayscl/>
            <a:lum bright="-4000" contrast="14000"/>
          </a:blip>
          <a:srcRect b="75676"/>
          <a:stretch>
            <a:fillRect/>
          </a:stretch>
        </p:blipFill>
        <p:spPr>
          <a:xfrm>
            <a:off x="5225514" y="5175682"/>
            <a:ext cx="760463" cy="1049754"/>
          </a:xfrm>
          <a:prstGeom prst="rect">
            <a:avLst/>
          </a:prstGeom>
        </p:spPr>
      </p:pic>
      <p:pic>
        <p:nvPicPr>
          <p:cNvPr id="185" name="그림 184" descr="56.png"/>
          <p:cNvPicPr>
            <a:picLocks noChangeAspect="1"/>
          </p:cNvPicPr>
          <p:nvPr/>
        </p:nvPicPr>
        <p:blipFill>
          <a:blip r:embed="rId6" cstate="print">
            <a:grayscl/>
            <a:lum bright="-4000" contrast="14000"/>
          </a:blip>
          <a:srcRect b="83784"/>
          <a:stretch>
            <a:fillRect/>
          </a:stretch>
        </p:blipFill>
        <p:spPr>
          <a:xfrm>
            <a:off x="4387235" y="5832629"/>
            <a:ext cx="760463" cy="392807"/>
          </a:xfrm>
          <a:prstGeom prst="rect">
            <a:avLst/>
          </a:prstGeom>
        </p:spPr>
      </p:pic>
      <p:sp>
        <p:nvSpPr>
          <p:cNvPr id="186" name="Text Box 260"/>
          <p:cNvSpPr txBox="1">
            <a:spLocks noChangeArrowheads="1"/>
          </p:cNvSpPr>
          <p:nvPr/>
        </p:nvSpPr>
        <p:spPr bwMode="auto">
          <a:xfrm>
            <a:off x="4598634" y="5965486"/>
            <a:ext cx="421590" cy="1938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ko-KR" sz="1400" b="1" spc="-40" dirty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Yoon 윤고딕 540_TT" panose="02090603020101020101" pitchFamily="18" charset="-127"/>
                <a:cs typeface="Arial" panose="020B0604020202020204" pitchFamily="34" charset="0"/>
              </a:rPr>
              <a:t>2,866</a:t>
            </a:r>
          </a:p>
        </p:txBody>
      </p:sp>
      <p:sp>
        <p:nvSpPr>
          <p:cNvPr id="202" name="Text Box 260"/>
          <p:cNvSpPr txBox="1">
            <a:spLocks noChangeArrowheads="1"/>
          </p:cNvSpPr>
          <p:nvPr/>
        </p:nvSpPr>
        <p:spPr bwMode="auto">
          <a:xfrm>
            <a:off x="5372966" y="5479752"/>
            <a:ext cx="515847" cy="1938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ko-KR" sz="1400" b="1" spc="-40" dirty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Yoon 윤고딕 540_TT" panose="02090603020101020101" pitchFamily="18" charset="-127"/>
                <a:cs typeface="Arial" panose="020B0604020202020204" pitchFamily="34" charset="0"/>
              </a:rPr>
              <a:t>14,291</a:t>
            </a:r>
          </a:p>
        </p:txBody>
      </p:sp>
      <p:sp>
        <p:nvSpPr>
          <p:cNvPr id="203" name="Text Box 260"/>
          <p:cNvSpPr txBox="1">
            <a:spLocks noChangeArrowheads="1"/>
          </p:cNvSpPr>
          <p:nvPr/>
        </p:nvSpPr>
        <p:spPr bwMode="auto">
          <a:xfrm>
            <a:off x="7057242" y="2777495"/>
            <a:ext cx="515847" cy="1938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ko-KR" sz="1400" b="1" spc="-40" dirty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Yoon 윤고딕 540_TT" panose="02090603020101020101" pitchFamily="18" charset="-127"/>
                <a:cs typeface="Arial" panose="020B0604020202020204" pitchFamily="34" charset="0"/>
              </a:rPr>
              <a:t>76,387</a:t>
            </a:r>
          </a:p>
        </p:txBody>
      </p:sp>
      <p:sp>
        <p:nvSpPr>
          <p:cNvPr id="204" name="Text Box 260"/>
          <p:cNvSpPr txBox="1">
            <a:spLocks noChangeArrowheads="1"/>
          </p:cNvSpPr>
          <p:nvPr/>
        </p:nvSpPr>
        <p:spPr bwMode="auto">
          <a:xfrm>
            <a:off x="6215216" y="2907460"/>
            <a:ext cx="515847" cy="1938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ko-KR" sz="1400" b="1" spc="-40" dirty="0" smtClean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Yoon 윤고딕 540_TT" panose="02090603020101020101" pitchFamily="18" charset="-127"/>
                <a:cs typeface="Arial" panose="020B0604020202020204" pitchFamily="34" charset="0"/>
              </a:rPr>
              <a:t>62,706</a:t>
            </a:r>
          </a:p>
        </p:txBody>
      </p:sp>
      <p:pic>
        <p:nvPicPr>
          <p:cNvPr id="208" name="그림 207" descr="26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24883" y="6226195"/>
            <a:ext cx="4867597" cy="400050"/>
          </a:xfrm>
          <a:prstGeom prst="rect">
            <a:avLst/>
          </a:prstGeom>
        </p:spPr>
      </p:pic>
      <p:grpSp>
        <p:nvGrpSpPr>
          <p:cNvPr id="12" name="그룹 51"/>
          <p:cNvGrpSpPr/>
          <p:nvPr/>
        </p:nvGrpSpPr>
        <p:grpSpPr>
          <a:xfrm>
            <a:off x="4410521" y="6222123"/>
            <a:ext cx="749779" cy="267596"/>
            <a:chOff x="1900236" y="4179693"/>
            <a:chExt cx="720000" cy="208037"/>
          </a:xfrm>
        </p:grpSpPr>
        <p:sp>
          <p:nvSpPr>
            <p:cNvPr id="188" name="모서리가 둥근 직사각형 187"/>
            <p:cNvSpPr/>
            <p:nvPr/>
          </p:nvSpPr>
          <p:spPr>
            <a:xfrm>
              <a:off x="1900236" y="4179693"/>
              <a:ext cx="720000" cy="208037"/>
            </a:xfrm>
            <a:prstGeom prst="roundRect">
              <a:avLst>
                <a:gd name="adj" fmla="val 50000"/>
              </a:avLst>
            </a:prstGeom>
            <a:solidFill>
              <a:srgbClr val="00000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200" dirty="0">
                <a:solidFill>
                  <a:prstClr val="white"/>
                </a:solidFill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 bwMode="auto">
            <a:xfrm>
              <a:off x="1954236" y="4214172"/>
              <a:ext cx="612000" cy="1435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Yoon 윤고딕 550_TT" pitchFamily="18" charset="-127"/>
                  <a:cs typeface="Arial" panose="020B0604020202020204" pitchFamily="34" charset="0"/>
                </a:rPr>
                <a:t>1988</a:t>
              </a:r>
            </a:p>
          </p:txBody>
        </p:sp>
      </p:grpSp>
      <p:grpSp>
        <p:nvGrpSpPr>
          <p:cNvPr id="13" name="그룹 51"/>
          <p:cNvGrpSpPr/>
          <p:nvPr/>
        </p:nvGrpSpPr>
        <p:grpSpPr>
          <a:xfrm>
            <a:off x="5243571" y="6222123"/>
            <a:ext cx="749779" cy="267596"/>
            <a:chOff x="1900236" y="4179693"/>
            <a:chExt cx="720000" cy="208037"/>
          </a:xfrm>
        </p:grpSpPr>
        <p:sp>
          <p:nvSpPr>
            <p:cNvPr id="191" name="모서리가 둥근 직사각형 190"/>
            <p:cNvSpPr/>
            <p:nvPr/>
          </p:nvSpPr>
          <p:spPr>
            <a:xfrm>
              <a:off x="1900236" y="4179693"/>
              <a:ext cx="720000" cy="208037"/>
            </a:xfrm>
            <a:prstGeom prst="roundRect">
              <a:avLst>
                <a:gd name="adj" fmla="val 50000"/>
              </a:avLst>
            </a:prstGeom>
            <a:solidFill>
              <a:srgbClr val="00000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200" dirty="0">
                <a:solidFill>
                  <a:prstClr val="white"/>
                </a:solidFill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 bwMode="auto">
            <a:xfrm>
              <a:off x="1954236" y="4206478"/>
              <a:ext cx="612000" cy="1435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Yoon 윤고딕 550_TT" pitchFamily="18" charset="-127"/>
                  <a:cs typeface="Arial" panose="020B0604020202020204" pitchFamily="34" charset="0"/>
                </a:rPr>
                <a:t>2000</a:t>
              </a:r>
            </a:p>
          </p:txBody>
        </p:sp>
      </p:grpSp>
      <p:sp>
        <p:nvSpPr>
          <p:cNvPr id="216" name="TextBox 62"/>
          <p:cNvSpPr txBox="1"/>
          <p:nvPr/>
        </p:nvSpPr>
        <p:spPr bwMode="auto">
          <a:xfrm>
            <a:off x="5234116" y="1954753"/>
            <a:ext cx="2013373" cy="867930"/>
          </a:xfrm>
          <a:prstGeom prst="rect">
            <a:avLst/>
          </a:prstGeom>
          <a:noFill/>
        </p:spPr>
        <p:txBody>
          <a:bodyPr wrap="none" lIns="0" rIns="0">
            <a:spAutoFit/>
            <a:scene3d>
              <a:camera prst="orthographicFront"/>
              <a:lightRig rig="brightRoom" dir="t"/>
            </a:scene3d>
            <a:sp3d extrusionH="57150" prstMaterial="powder"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spc="-100" dirty="0" smtClean="0">
                <a:solidFill>
                  <a:srgbClr val="E33C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31</a:t>
            </a:r>
            <a:r>
              <a:rPr kumimoji="0" lang="zh-CN" altLang="en-US" sz="2400" b="1" spc="-100" dirty="0">
                <a:solidFill>
                  <a:srgbClr val="E33C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kumimoji="0" lang="zh-CN" altLang="en-US" sz="2400" b="1" spc="-100" dirty="0" smtClean="0">
                <a:solidFill>
                  <a:srgbClr val="E33C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间约</a:t>
            </a:r>
            <a:r>
              <a:rPr kumimoji="0" lang="en-US" altLang="ko-KR" sz="3200" b="1" spc="-100" dirty="0" smtClean="0">
                <a:solidFill>
                  <a:srgbClr val="E33C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32</a:t>
            </a:r>
            <a:r>
              <a:rPr kumimoji="0" lang="zh-CN" altLang="en-US" sz="2400" b="1" spc="-100" dirty="0">
                <a:solidFill>
                  <a:srgbClr val="E33C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倍</a:t>
            </a:r>
            <a:endParaRPr kumimoji="0" lang="en-US" altLang="ko-KR" sz="2400" b="1" spc="-100" dirty="0" smtClean="0">
              <a:solidFill>
                <a:srgbClr val="E33C1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2400" b="1" spc="-100" dirty="0" smtClean="0">
                <a:solidFill>
                  <a:srgbClr val="E33C1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持续增长</a:t>
            </a:r>
            <a:endParaRPr kumimoji="0" lang="ko-KR" altLang="en-US" sz="2400" b="1" spc="-100" dirty="0" smtClean="0">
              <a:solidFill>
                <a:srgbClr val="E33C1B"/>
              </a:solidFill>
              <a:latin typeface="微软雅黑" panose="020B0503020204020204" pitchFamily="34" charset="-122"/>
              <a:ea typeface="Yoon 윤고딕 550_TT" pitchFamily="18" charset="-127"/>
              <a:cs typeface="Arial" panose="020B0604020202020204" pitchFamily="34" charset="0"/>
            </a:endParaRPr>
          </a:p>
        </p:txBody>
      </p:sp>
      <p:pic>
        <p:nvPicPr>
          <p:cNvPr id="223" name="그림 222" descr="라이트.png"/>
          <p:cNvPicPr>
            <a:picLocks noChangeAspect="1"/>
          </p:cNvPicPr>
          <p:nvPr/>
        </p:nvPicPr>
        <p:blipFill>
          <a:blip r:embed="rId8" cstate="print"/>
          <a:srcRect l="79765" t="10510" r="13293" b="51216"/>
          <a:stretch>
            <a:fillRect/>
          </a:stretch>
        </p:blipFill>
        <p:spPr bwMode="auto">
          <a:xfrm rot="568749">
            <a:off x="7575940" y="2354664"/>
            <a:ext cx="63500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" name="Text Box 260"/>
          <p:cNvSpPr txBox="1">
            <a:spLocks noChangeArrowheads="1"/>
          </p:cNvSpPr>
          <p:nvPr/>
        </p:nvSpPr>
        <p:spPr bwMode="auto">
          <a:xfrm>
            <a:off x="7564056" y="2033090"/>
            <a:ext cx="1070486" cy="3877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ko-KR" sz="2800" b="1" spc="-4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ea typeface="Yoon 윤고딕 540_TT" panose="02090603020101020101" pitchFamily="18" charset="-127"/>
                <a:cs typeface="Arial" panose="020B0604020202020204" pitchFamily="34" charset="0"/>
              </a:rPr>
              <a:t>93,807</a:t>
            </a:r>
          </a:p>
        </p:txBody>
      </p:sp>
      <p:grpSp>
        <p:nvGrpSpPr>
          <p:cNvPr id="14" name="그룹 228"/>
          <p:cNvGrpSpPr/>
          <p:nvPr/>
        </p:nvGrpSpPr>
        <p:grpSpPr bwMode="auto">
          <a:xfrm rot="21306940">
            <a:off x="5301435" y="3091946"/>
            <a:ext cx="2862262" cy="3348038"/>
            <a:chOff x="2699792" y="3645024"/>
            <a:chExt cx="2863522" cy="3347396"/>
          </a:xfrm>
          <a:effectLst>
            <a:outerShdw blurRad="101600" dir="16200000" sx="90000" sy="90000" rotWithShape="0">
              <a:prstClr val="black">
                <a:alpha val="58000"/>
              </a:prstClr>
            </a:outerShdw>
          </a:effectLst>
        </p:grpSpPr>
        <p:pic>
          <p:nvPicPr>
            <p:cNvPr id="236" name="그림 229" descr="LG-MC일본어0066.png"/>
            <p:cNvPicPr>
              <a:picLocks noChangeAspect="1"/>
            </p:cNvPicPr>
            <p:nvPr/>
          </p:nvPicPr>
          <p:blipFill>
            <a:blip r:embed="rId9" cstate="print">
              <a:lum bright="100000" contrast="40000"/>
            </a:blip>
            <a:srcRect/>
            <a:stretch>
              <a:fillRect/>
            </a:stretch>
          </p:blipFill>
          <p:spPr bwMode="auto">
            <a:xfrm>
              <a:off x="2699792" y="3645024"/>
              <a:ext cx="2863522" cy="3347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" name="그림 230" descr="LG-MC일본어0066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99792" y="3645024"/>
              <a:ext cx="2863522" cy="3347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5400000" rev="0"/>
              </a:camera>
              <a:lightRig rig="threePt" dir="t"/>
            </a:scene3d>
          </p:spPr>
        </p:pic>
      </p:grpSp>
      <p:grpSp>
        <p:nvGrpSpPr>
          <p:cNvPr id="96" name="그룹 95"/>
          <p:cNvGrpSpPr/>
          <p:nvPr/>
        </p:nvGrpSpPr>
        <p:grpSpPr>
          <a:xfrm>
            <a:off x="444452" y="1232900"/>
            <a:ext cx="3839516" cy="1587905"/>
            <a:chOff x="444452" y="1232900"/>
            <a:chExt cx="3482104" cy="1587905"/>
          </a:xfrm>
        </p:grpSpPr>
        <p:sp>
          <p:nvSpPr>
            <p:cNvPr id="161" name="Rectangle 15"/>
            <p:cNvSpPr/>
            <p:nvPr/>
          </p:nvSpPr>
          <p:spPr>
            <a:xfrm>
              <a:off x="462299" y="2385028"/>
              <a:ext cx="792312" cy="161583"/>
            </a:xfrm>
            <a:prstGeom prst="rect">
              <a:avLst/>
            </a:prstGeom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050" spc="-5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11</a:t>
              </a:r>
              <a:r>
                <a:rPr kumimoji="0" lang="zh-CN" altLang="en-US" sz="1050" spc="-5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兆</a:t>
              </a:r>
              <a:r>
                <a:rPr kumimoji="0" lang="en-US" altLang="ko-KR" sz="1050" spc="-5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821</a:t>
              </a:r>
              <a:r>
                <a:rPr kumimoji="0" lang="zh-CN" altLang="en-US" sz="1050" spc="-5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亿韩元</a:t>
              </a:r>
              <a:endParaRPr kumimoji="0" lang="ko-KR" altLang="en-US" sz="1050" spc="-5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31" name="TextBox 82"/>
            <p:cNvSpPr txBox="1"/>
            <p:nvPr/>
          </p:nvSpPr>
          <p:spPr bwMode="auto">
            <a:xfrm>
              <a:off x="552075" y="2636442"/>
              <a:ext cx="1410170" cy="1692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kumimoji="0" lang="en-US" altLang="ko-KR" sz="11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2018</a:t>
              </a:r>
              <a:r>
                <a:rPr kumimoji="0" lang="zh-CN" altLang="en-US" sz="11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年国内外整体现状</a:t>
              </a:r>
              <a:r>
                <a:rPr kumimoji="0" lang="en-US" altLang="ko-KR" sz="11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</a:p>
          </p:txBody>
        </p:sp>
        <p:sp>
          <p:nvSpPr>
            <p:cNvPr id="110" name="모서리가 둥근 직사각형 109"/>
            <p:cNvSpPr/>
            <p:nvPr/>
          </p:nvSpPr>
          <p:spPr>
            <a:xfrm>
              <a:off x="445702" y="1232900"/>
              <a:ext cx="833632" cy="833632"/>
            </a:xfrm>
            <a:prstGeom prst="roundRect">
              <a:avLst>
                <a:gd name="adj" fmla="val 5889"/>
              </a:avLst>
            </a:prstGeom>
            <a:solidFill>
              <a:schemeClr val="bg1">
                <a:lumMod val="65000"/>
                <a:alpha val="7490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微软雅黑" panose="020B0503020204020204" pitchFamily="34" charset="-122"/>
                <a:ea typeface="Yoon 윤고딕 530_TT" panose="02090603020101020101" pitchFamily="18" charset="-127"/>
              </a:endParaRPr>
            </a:p>
          </p:txBody>
        </p:sp>
        <p:sp>
          <p:nvSpPr>
            <p:cNvPr id="169" name="Rectangle 15"/>
            <p:cNvSpPr/>
            <p:nvPr/>
          </p:nvSpPr>
          <p:spPr>
            <a:xfrm>
              <a:off x="480452" y="2147059"/>
              <a:ext cx="756000" cy="211135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sz="1400" dirty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资产总额</a:t>
              </a:r>
              <a:endParaRPr kumimoji="0" lang="ko-KR" altLang="en-US" sz="140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50_TT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13" name="Rectangle 15"/>
            <p:cNvSpPr/>
            <p:nvPr/>
          </p:nvSpPr>
          <p:spPr>
            <a:xfrm>
              <a:off x="1385762" y="2385028"/>
              <a:ext cx="815573" cy="161583"/>
            </a:xfrm>
            <a:prstGeom prst="rect">
              <a:avLst/>
            </a:prstGeom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050" spc="-5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9</a:t>
              </a:r>
              <a:r>
                <a:rPr kumimoji="0" lang="zh-CN" altLang="en-US" sz="1050" spc="-5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兆</a:t>
              </a:r>
              <a:r>
                <a:rPr kumimoji="0" lang="en-US" altLang="ko-KR" sz="1050" spc="-5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3,807</a:t>
              </a:r>
              <a:r>
                <a:rPr kumimoji="0" lang="zh-CN" altLang="en-US" sz="1050" spc="-5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亿韩元</a:t>
              </a:r>
              <a:endParaRPr kumimoji="0" lang="ko-KR" altLang="en-US" sz="1050" spc="-5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16" name="모서리가 둥근 직사각형 115"/>
            <p:cNvSpPr/>
            <p:nvPr/>
          </p:nvSpPr>
          <p:spPr>
            <a:xfrm>
              <a:off x="1321130" y="1232900"/>
              <a:ext cx="833632" cy="833632"/>
            </a:xfrm>
            <a:prstGeom prst="roundRect">
              <a:avLst>
                <a:gd name="adj" fmla="val 5889"/>
              </a:avLst>
            </a:prstGeom>
            <a:solidFill>
              <a:schemeClr val="tx1">
                <a:lumMod val="50000"/>
                <a:lumOff val="50000"/>
                <a:alpha val="7490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微软雅黑" panose="020B0503020204020204" pitchFamily="34" charset="-122"/>
                <a:ea typeface="Yoon 윤고딕 530_TT" panose="02090603020101020101" pitchFamily="18" charset="-127"/>
              </a:endParaRPr>
            </a:p>
          </p:txBody>
        </p:sp>
        <p:sp>
          <p:nvSpPr>
            <p:cNvPr id="117" name="Rectangle 15"/>
            <p:cNvSpPr/>
            <p:nvPr/>
          </p:nvSpPr>
          <p:spPr>
            <a:xfrm>
              <a:off x="1359946" y="2147059"/>
              <a:ext cx="756000" cy="211135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sz="1400" dirty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销售额</a:t>
              </a:r>
              <a:endParaRPr kumimoji="0" lang="ko-KR" altLang="en-US" sz="140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50_TT" pitchFamily="18" charset="-127"/>
                <a:cs typeface="Arial" panose="020B0604020202020204" pitchFamily="34" charset="0"/>
              </a:endParaRPr>
            </a:p>
          </p:txBody>
        </p:sp>
        <p:cxnSp>
          <p:nvCxnSpPr>
            <p:cNvPr id="124" name="직선 연결선 123"/>
            <p:cNvCxnSpPr/>
            <p:nvPr/>
          </p:nvCxnSpPr>
          <p:spPr>
            <a:xfrm>
              <a:off x="444452" y="2356981"/>
              <a:ext cx="828000" cy="0"/>
            </a:xfrm>
            <a:prstGeom prst="line">
              <a:avLst/>
            </a:prstGeom>
            <a:ln>
              <a:solidFill>
                <a:srgbClr val="2427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직선 연결선 124"/>
            <p:cNvCxnSpPr/>
            <p:nvPr/>
          </p:nvCxnSpPr>
          <p:spPr>
            <a:xfrm>
              <a:off x="1414815" y="2356981"/>
              <a:ext cx="828000" cy="0"/>
            </a:xfrm>
            <a:prstGeom prst="line">
              <a:avLst/>
            </a:prstGeom>
          </p:spPr>
        </p:cxnSp>
        <p:grpSp>
          <p:nvGrpSpPr>
            <p:cNvPr id="16" name="그룹 127"/>
            <p:cNvGrpSpPr/>
            <p:nvPr/>
          </p:nvGrpSpPr>
          <p:grpSpPr>
            <a:xfrm>
              <a:off x="444452" y="2590804"/>
              <a:ext cx="3482089" cy="230001"/>
              <a:chOff x="444452" y="2734532"/>
              <a:chExt cx="2690634" cy="230001"/>
            </a:xfrm>
          </p:grpSpPr>
          <p:cxnSp>
            <p:nvCxnSpPr>
              <p:cNvPr id="79" name="직선 연결선 78"/>
              <p:cNvCxnSpPr/>
              <p:nvPr/>
            </p:nvCxnSpPr>
            <p:spPr>
              <a:xfrm>
                <a:off x="444452" y="2964533"/>
                <a:ext cx="2690634" cy="0"/>
              </a:xfrm>
              <a:prstGeom prst="line">
                <a:avLst/>
              </a:prstGeom>
              <a:ln>
                <a:solidFill>
                  <a:srgbClr val="24272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직선 연결선 80"/>
              <p:cNvCxnSpPr/>
              <p:nvPr/>
            </p:nvCxnSpPr>
            <p:spPr>
              <a:xfrm>
                <a:off x="444452" y="2734532"/>
                <a:ext cx="269063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5"/>
            <p:cNvSpPr/>
            <p:nvPr/>
          </p:nvSpPr>
          <p:spPr>
            <a:xfrm>
              <a:off x="3383986" y="2385028"/>
              <a:ext cx="251504" cy="161583"/>
            </a:xfrm>
            <a:prstGeom prst="rect">
              <a:avLst/>
            </a:prstGeom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05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30%</a:t>
              </a:r>
              <a:endParaRPr kumimoji="0" lang="ko-KR" altLang="en-US" sz="105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21" name="모서리가 둥근 직사각형 120"/>
            <p:cNvSpPr/>
            <p:nvPr/>
          </p:nvSpPr>
          <p:spPr>
            <a:xfrm>
              <a:off x="3092924" y="1232900"/>
              <a:ext cx="833632" cy="833632"/>
            </a:xfrm>
            <a:prstGeom prst="roundRect">
              <a:avLst>
                <a:gd name="adj" fmla="val 5889"/>
              </a:avLst>
            </a:prstGeom>
            <a:solidFill>
              <a:schemeClr val="tx1">
                <a:lumMod val="85000"/>
                <a:lumOff val="15000"/>
                <a:alpha val="7490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微软雅黑" panose="020B0503020204020204" pitchFamily="34" charset="-122"/>
                <a:ea typeface="Yoon 윤고딕 530_TT" panose="02090603020101020101" pitchFamily="18" charset="-127"/>
              </a:endParaRPr>
            </a:p>
          </p:txBody>
        </p:sp>
        <p:sp>
          <p:nvSpPr>
            <p:cNvPr id="122" name="Rectangle 15"/>
            <p:cNvSpPr/>
            <p:nvPr/>
          </p:nvSpPr>
          <p:spPr>
            <a:xfrm>
              <a:off x="3131740" y="2147059"/>
              <a:ext cx="756000" cy="211135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sz="14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负债比率</a:t>
              </a:r>
              <a:endParaRPr kumimoji="0" lang="ko-KR" altLang="en-US" sz="140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50_TT" pitchFamily="18" charset="-127"/>
                <a:cs typeface="Arial" panose="020B0604020202020204" pitchFamily="34" charset="0"/>
              </a:endParaRPr>
            </a:p>
          </p:txBody>
        </p:sp>
        <p:cxnSp>
          <p:nvCxnSpPr>
            <p:cNvPr id="127" name="직선 연결선 126"/>
            <p:cNvCxnSpPr/>
            <p:nvPr/>
          </p:nvCxnSpPr>
          <p:spPr>
            <a:xfrm>
              <a:off x="3095740" y="2356981"/>
              <a:ext cx="828000" cy="0"/>
            </a:xfrm>
            <a:prstGeom prst="line">
              <a:avLst/>
            </a:prstGeom>
            <a:ln>
              <a:solidFill>
                <a:srgbClr val="2427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0" name="Freeform 6"/>
            <p:cNvSpPr>
              <a:spLocks noEditPoints="1"/>
            </p:cNvSpPr>
            <p:nvPr/>
          </p:nvSpPr>
          <p:spPr bwMode="auto">
            <a:xfrm>
              <a:off x="3273348" y="1395830"/>
              <a:ext cx="472784" cy="507772"/>
            </a:xfrm>
            <a:custGeom>
              <a:avLst/>
              <a:gdLst/>
              <a:ahLst/>
              <a:cxnLst>
                <a:cxn ang="0">
                  <a:pos x="904" y="276"/>
                </a:cxn>
                <a:cxn ang="0">
                  <a:pos x="956" y="334"/>
                </a:cxn>
                <a:cxn ang="0">
                  <a:pos x="996" y="398"/>
                </a:cxn>
                <a:cxn ang="0">
                  <a:pos x="1028" y="470"/>
                </a:cxn>
                <a:cxn ang="0">
                  <a:pos x="1046" y="546"/>
                </a:cxn>
                <a:cxn ang="0">
                  <a:pos x="1054" y="628"/>
                </a:cxn>
                <a:cxn ang="0">
                  <a:pos x="1044" y="720"/>
                </a:cxn>
                <a:cxn ang="0">
                  <a:pos x="1002" y="848"/>
                </a:cxn>
                <a:cxn ang="0">
                  <a:pos x="928" y="956"/>
                </a:cxn>
                <a:cxn ang="0">
                  <a:pos x="886" y="260"/>
                </a:cxn>
                <a:cxn ang="0">
                  <a:pos x="880" y="1002"/>
                </a:cxn>
                <a:cxn ang="0">
                  <a:pos x="824" y="1052"/>
                </a:cxn>
                <a:cxn ang="0">
                  <a:pos x="898" y="984"/>
                </a:cxn>
                <a:cxn ang="0">
                  <a:pos x="826" y="920"/>
                </a:cxn>
                <a:cxn ang="0">
                  <a:pos x="738" y="1102"/>
                </a:cxn>
                <a:cxn ang="0">
                  <a:pos x="692" y="1082"/>
                </a:cxn>
                <a:cxn ang="0">
                  <a:pos x="678" y="1044"/>
                </a:cxn>
                <a:cxn ang="0">
                  <a:pos x="664" y="1004"/>
                </a:cxn>
                <a:cxn ang="0">
                  <a:pos x="650" y="966"/>
                </a:cxn>
                <a:cxn ang="0">
                  <a:pos x="634" y="926"/>
                </a:cxn>
                <a:cxn ang="0">
                  <a:pos x="620" y="888"/>
                </a:cxn>
                <a:cxn ang="0">
                  <a:pos x="606" y="848"/>
                </a:cxn>
                <a:cxn ang="0">
                  <a:pos x="592" y="810"/>
                </a:cxn>
                <a:cxn ang="0">
                  <a:pos x="576" y="770"/>
                </a:cxn>
                <a:cxn ang="0">
                  <a:pos x="562" y="732"/>
                </a:cxn>
                <a:cxn ang="0">
                  <a:pos x="548" y="692"/>
                </a:cxn>
                <a:cxn ang="0">
                  <a:pos x="548" y="692"/>
                </a:cxn>
                <a:cxn ang="0">
                  <a:pos x="490" y="642"/>
                </a:cxn>
                <a:cxn ang="0">
                  <a:pos x="432" y="156"/>
                </a:cxn>
                <a:cxn ang="0">
                  <a:pos x="344" y="174"/>
                </a:cxn>
                <a:cxn ang="0">
                  <a:pos x="224" y="230"/>
                </a:cxn>
                <a:cxn ang="0">
                  <a:pos x="124" y="314"/>
                </a:cxn>
                <a:cxn ang="0">
                  <a:pos x="52" y="424"/>
                </a:cxn>
                <a:cxn ang="0">
                  <a:pos x="8" y="550"/>
                </a:cxn>
                <a:cxn ang="0">
                  <a:pos x="0" y="642"/>
                </a:cxn>
                <a:cxn ang="0">
                  <a:pos x="6" y="716"/>
                </a:cxn>
                <a:cxn ang="0">
                  <a:pos x="22" y="788"/>
                </a:cxn>
                <a:cxn ang="0">
                  <a:pos x="84" y="916"/>
                </a:cxn>
                <a:cxn ang="0">
                  <a:pos x="178" y="1020"/>
                </a:cxn>
                <a:cxn ang="0">
                  <a:pos x="300" y="1092"/>
                </a:cxn>
                <a:cxn ang="0">
                  <a:pos x="392" y="1122"/>
                </a:cxn>
                <a:cxn ang="0">
                  <a:pos x="464" y="1130"/>
                </a:cxn>
                <a:cxn ang="0">
                  <a:pos x="534" y="1130"/>
                </a:cxn>
                <a:cxn ang="0">
                  <a:pos x="660" y="1100"/>
                </a:cxn>
                <a:cxn ang="0">
                  <a:pos x="812" y="272"/>
                </a:cxn>
                <a:cxn ang="0">
                  <a:pos x="734" y="218"/>
                </a:cxn>
                <a:cxn ang="0">
                  <a:pos x="512" y="0"/>
                </a:cxn>
                <a:cxn ang="0">
                  <a:pos x="454" y="4"/>
                </a:cxn>
                <a:cxn ang="0">
                  <a:pos x="512" y="490"/>
                </a:cxn>
                <a:cxn ang="0">
                  <a:pos x="702" y="40"/>
                </a:cxn>
                <a:cxn ang="0">
                  <a:pos x="624" y="14"/>
                </a:cxn>
                <a:cxn ang="0">
                  <a:pos x="540" y="2"/>
                </a:cxn>
              </a:cxnLst>
              <a:rect l="0" t="0" r="r" b="b"/>
              <a:pathLst>
                <a:path w="1054" h="1132">
                  <a:moveTo>
                    <a:pt x="886" y="260"/>
                  </a:moveTo>
                  <a:lnTo>
                    <a:pt x="886" y="260"/>
                  </a:lnTo>
                  <a:lnTo>
                    <a:pt x="904" y="276"/>
                  </a:lnTo>
                  <a:lnTo>
                    <a:pt x="922" y="294"/>
                  </a:lnTo>
                  <a:lnTo>
                    <a:pt x="940" y="314"/>
                  </a:lnTo>
                  <a:lnTo>
                    <a:pt x="956" y="334"/>
                  </a:lnTo>
                  <a:lnTo>
                    <a:pt x="970" y="354"/>
                  </a:lnTo>
                  <a:lnTo>
                    <a:pt x="984" y="376"/>
                  </a:lnTo>
                  <a:lnTo>
                    <a:pt x="996" y="398"/>
                  </a:lnTo>
                  <a:lnTo>
                    <a:pt x="1008" y="422"/>
                  </a:lnTo>
                  <a:lnTo>
                    <a:pt x="1018" y="446"/>
                  </a:lnTo>
                  <a:lnTo>
                    <a:pt x="1028" y="470"/>
                  </a:lnTo>
                  <a:lnTo>
                    <a:pt x="1036" y="496"/>
                  </a:lnTo>
                  <a:lnTo>
                    <a:pt x="1042" y="520"/>
                  </a:lnTo>
                  <a:lnTo>
                    <a:pt x="1046" y="546"/>
                  </a:lnTo>
                  <a:lnTo>
                    <a:pt x="1050" y="574"/>
                  </a:lnTo>
                  <a:lnTo>
                    <a:pt x="1052" y="600"/>
                  </a:lnTo>
                  <a:lnTo>
                    <a:pt x="1054" y="628"/>
                  </a:lnTo>
                  <a:lnTo>
                    <a:pt x="1054" y="628"/>
                  </a:lnTo>
                  <a:lnTo>
                    <a:pt x="1052" y="674"/>
                  </a:lnTo>
                  <a:lnTo>
                    <a:pt x="1044" y="720"/>
                  </a:lnTo>
                  <a:lnTo>
                    <a:pt x="1034" y="764"/>
                  </a:lnTo>
                  <a:lnTo>
                    <a:pt x="1020" y="806"/>
                  </a:lnTo>
                  <a:lnTo>
                    <a:pt x="1002" y="848"/>
                  </a:lnTo>
                  <a:lnTo>
                    <a:pt x="980" y="886"/>
                  </a:lnTo>
                  <a:lnTo>
                    <a:pt x="956" y="922"/>
                  </a:lnTo>
                  <a:lnTo>
                    <a:pt x="928" y="956"/>
                  </a:lnTo>
                  <a:lnTo>
                    <a:pt x="564" y="628"/>
                  </a:lnTo>
                  <a:lnTo>
                    <a:pt x="886" y="260"/>
                  </a:lnTo>
                  <a:lnTo>
                    <a:pt x="886" y="260"/>
                  </a:lnTo>
                  <a:close/>
                  <a:moveTo>
                    <a:pt x="898" y="984"/>
                  </a:moveTo>
                  <a:lnTo>
                    <a:pt x="898" y="984"/>
                  </a:lnTo>
                  <a:lnTo>
                    <a:pt x="880" y="1002"/>
                  </a:lnTo>
                  <a:lnTo>
                    <a:pt x="862" y="1020"/>
                  </a:lnTo>
                  <a:lnTo>
                    <a:pt x="844" y="1036"/>
                  </a:lnTo>
                  <a:lnTo>
                    <a:pt x="824" y="1052"/>
                  </a:lnTo>
                  <a:lnTo>
                    <a:pt x="876" y="964"/>
                  </a:lnTo>
                  <a:lnTo>
                    <a:pt x="898" y="984"/>
                  </a:lnTo>
                  <a:lnTo>
                    <a:pt x="898" y="984"/>
                  </a:lnTo>
                  <a:close/>
                  <a:moveTo>
                    <a:pt x="762" y="1090"/>
                  </a:moveTo>
                  <a:lnTo>
                    <a:pt x="850" y="942"/>
                  </a:lnTo>
                  <a:lnTo>
                    <a:pt x="826" y="920"/>
                  </a:lnTo>
                  <a:lnTo>
                    <a:pt x="712" y="1112"/>
                  </a:lnTo>
                  <a:lnTo>
                    <a:pt x="712" y="1112"/>
                  </a:lnTo>
                  <a:lnTo>
                    <a:pt x="738" y="1102"/>
                  </a:lnTo>
                  <a:lnTo>
                    <a:pt x="762" y="1090"/>
                  </a:lnTo>
                  <a:lnTo>
                    <a:pt x="762" y="1090"/>
                  </a:lnTo>
                  <a:close/>
                  <a:moveTo>
                    <a:pt x="692" y="1082"/>
                  </a:moveTo>
                  <a:lnTo>
                    <a:pt x="802" y="898"/>
                  </a:lnTo>
                  <a:lnTo>
                    <a:pt x="778" y="876"/>
                  </a:lnTo>
                  <a:lnTo>
                    <a:pt x="678" y="1044"/>
                  </a:lnTo>
                  <a:lnTo>
                    <a:pt x="692" y="1082"/>
                  </a:lnTo>
                  <a:lnTo>
                    <a:pt x="692" y="1082"/>
                  </a:lnTo>
                  <a:close/>
                  <a:moveTo>
                    <a:pt x="664" y="1004"/>
                  </a:moveTo>
                  <a:lnTo>
                    <a:pt x="752" y="854"/>
                  </a:lnTo>
                  <a:lnTo>
                    <a:pt x="728" y="832"/>
                  </a:lnTo>
                  <a:lnTo>
                    <a:pt x="650" y="966"/>
                  </a:lnTo>
                  <a:lnTo>
                    <a:pt x="664" y="1004"/>
                  </a:lnTo>
                  <a:lnTo>
                    <a:pt x="664" y="1004"/>
                  </a:lnTo>
                  <a:close/>
                  <a:moveTo>
                    <a:pt x="634" y="926"/>
                  </a:moveTo>
                  <a:lnTo>
                    <a:pt x="704" y="810"/>
                  </a:lnTo>
                  <a:lnTo>
                    <a:pt x="680" y="788"/>
                  </a:lnTo>
                  <a:lnTo>
                    <a:pt x="620" y="888"/>
                  </a:lnTo>
                  <a:lnTo>
                    <a:pt x="634" y="926"/>
                  </a:lnTo>
                  <a:lnTo>
                    <a:pt x="634" y="926"/>
                  </a:lnTo>
                  <a:close/>
                  <a:moveTo>
                    <a:pt x="606" y="848"/>
                  </a:moveTo>
                  <a:lnTo>
                    <a:pt x="654" y="764"/>
                  </a:lnTo>
                  <a:lnTo>
                    <a:pt x="630" y="744"/>
                  </a:lnTo>
                  <a:lnTo>
                    <a:pt x="592" y="810"/>
                  </a:lnTo>
                  <a:lnTo>
                    <a:pt x="606" y="848"/>
                  </a:lnTo>
                  <a:lnTo>
                    <a:pt x="606" y="848"/>
                  </a:lnTo>
                  <a:close/>
                  <a:moveTo>
                    <a:pt x="576" y="770"/>
                  </a:moveTo>
                  <a:lnTo>
                    <a:pt x="606" y="720"/>
                  </a:lnTo>
                  <a:lnTo>
                    <a:pt x="582" y="700"/>
                  </a:lnTo>
                  <a:lnTo>
                    <a:pt x="562" y="732"/>
                  </a:lnTo>
                  <a:lnTo>
                    <a:pt x="576" y="770"/>
                  </a:lnTo>
                  <a:lnTo>
                    <a:pt x="576" y="770"/>
                  </a:lnTo>
                  <a:close/>
                  <a:moveTo>
                    <a:pt x="548" y="692"/>
                  </a:moveTo>
                  <a:lnTo>
                    <a:pt x="534" y="656"/>
                  </a:lnTo>
                  <a:lnTo>
                    <a:pt x="556" y="676"/>
                  </a:lnTo>
                  <a:lnTo>
                    <a:pt x="548" y="692"/>
                  </a:lnTo>
                  <a:lnTo>
                    <a:pt x="548" y="692"/>
                  </a:lnTo>
                  <a:close/>
                  <a:moveTo>
                    <a:pt x="706" y="202"/>
                  </a:moveTo>
                  <a:lnTo>
                    <a:pt x="490" y="642"/>
                  </a:lnTo>
                  <a:lnTo>
                    <a:pt x="490" y="642"/>
                  </a:lnTo>
                  <a:lnTo>
                    <a:pt x="468" y="464"/>
                  </a:lnTo>
                  <a:lnTo>
                    <a:pt x="432" y="156"/>
                  </a:lnTo>
                  <a:lnTo>
                    <a:pt x="432" y="156"/>
                  </a:lnTo>
                  <a:lnTo>
                    <a:pt x="388" y="162"/>
                  </a:lnTo>
                  <a:lnTo>
                    <a:pt x="344" y="174"/>
                  </a:lnTo>
                  <a:lnTo>
                    <a:pt x="302" y="190"/>
                  </a:lnTo>
                  <a:lnTo>
                    <a:pt x="262" y="208"/>
                  </a:lnTo>
                  <a:lnTo>
                    <a:pt x="224" y="230"/>
                  </a:lnTo>
                  <a:lnTo>
                    <a:pt x="188" y="256"/>
                  </a:lnTo>
                  <a:lnTo>
                    <a:pt x="156" y="284"/>
                  </a:lnTo>
                  <a:lnTo>
                    <a:pt x="124" y="314"/>
                  </a:lnTo>
                  <a:lnTo>
                    <a:pt x="98" y="348"/>
                  </a:lnTo>
                  <a:lnTo>
                    <a:pt x="72" y="384"/>
                  </a:lnTo>
                  <a:lnTo>
                    <a:pt x="52" y="424"/>
                  </a:lnTo>
                  <a:lnTo>
                    <a:pt x="34" y="464"/>
                  </a:lnTo>
                  <a:lnTo>
                    <a:pt x="20" y="506"/>
                  </a:lnTo>
                  <a:lnTo>
                    <a:pt x="8" y="550"/>
                  </a:lnTo>
                  <a:lnTo>
                    <a:pt x="2" y="596"/>
                  </a:lnTo>
                  <a:lnTo>
                    <a:pt x="0" y="642"/>
                  </a:lnTo>
                  <a:lnTo>
                    <a:pt x="0" y="642"/>
                  </a:lnTo>
                  <a:lnTo>
                    <a:pt x="0" y="666"/>
                  </a:lnTo>
                  <a:lnTo>
                    <a:pt x="2" y="692"/>
                  </a:lnTo>
                  <a:lnTo>
                    <a:pt x="6" y="716"/>
                  </a:lnTo>
                  <a:lnTo>
                    <a:pt x="10" y="740"/>
                  </a:lnTo>
                  <a:lnTo>
                    <a:pt x="16" y="764"/>
                  </a:lnTo>
                  <a:lnTo>
                    <a:pt x="22" y="788"/>
                  </a:lnTo>
                  <a:lnTo>
                    <a:pt x="38" y="832"/>
                  </a:lnTo>
                  <a:lnTo>
                    <a:pt x="60" y="874"/>
                  </a:lnTo>
                  <a:lnTo>
                    <a:pt x="84" y="916"/>
                  </a:lnTo>
                  <a:lnTo>
                    <a:pt x="112" y="954"/>
                  </a:lnTo>
                  <a:lnTo>
                    <a:pt x="144" y="988"/>
                  </a:lnTo>
                  <a:lnTo>
                    <a:pt x="178" y="1020"/>
                  </a:lnTo>
                  <a:lnTo>
                    <a:pt x="216" y="1048"/>
                  </a:lnTo>
                  <a:lnTo>
                    <a:pt x="256" y="1072"/>
                  </a:lnTo>
                  <a:lnTo>
                    <a:pt x="300" y="1092"/>
                  </a:lnTo>
                  <a:lnTo>
                    <a:pt x="344" y="1110"/>
                  </a:lnTo>
                  <a:lnTo>
                    <a:pt x="368" y="1116"/>
                  </a:lnTo>
                  <a:lnTo>
                    <a:pt x="392" y="1122"/>
                  </a:lnTo>
                  <a:lnTo>
                    <a:pt x="416" y="1126"/>
                  </a:lnTo>
                  <a:lnTo>
                    <a:pt x="440" y="1128"/>
                  </a:lnTo>
                  <a:lnTo>
                    <a:pt x="464" y="1130"/>
                  </a:lnTo>
                  <a:lnTo>
                    <a:pt x="490" y="1132"/>
                  </a:lnTo>
                  <a:lnTo>
                    <a:pt x="490" y="1132"/>
                  </a:lnTo>
                  <a:lnTo>
                    <a:pt x="534" y="1130"/>
                  </a:lnTo>
                  <a:lnTo>
                    <a:pt x="578" y="1124"/>
                  </a:lnTo>
                  <a:lnTo>
                    <a:pt x="620" y="1114"/>
                  </a:lnTo>
                  <a:lnTo>
                    <a:pt x="660" y="1100"/>
                  </a:lnTo>
                  <a:lnTo>
                    <a:pt x="490" y="642"/>
                  </a:lnTo>
                  <a:lnTo>
                    <a:pt x="812" y="272"/>
                  </a:lnTo>
                  <a:lnTo>
                    <a:pt x="812" y="272"/>
                  </a:lnTo>
                  <a:lnTo>
                    <a:pt x="788" y="252"/>
                  </a:lnTo>
                  <a:lnTo>
                    <a:pt x="762" y="234"/>
                  </a:lnTo>
                  <a:lnTo>
                    <a:pt x="734" y="218"/>
                  </a:lnTo>
                  <a:lnTo>
                    <a:pt x="706" y="202"/>
                  </a:lnTo>
                  <a:lnTo>
                    <a:pt x="706" y="202"/>
                  </a:lnTo>
                  <a:close/>
                  <a:moveTo>
                    <a:pt x="512" y="0"/>
                  </a:moveTo>
                  <a:lnTo>
                    <a:pt x="512" y="0"/>
                  </a:lnTo>
                  <a:lnTo>
                    <a:pt x="482" y="2"/>
                  </a:lnTo>
                  <a:lnTo>
                    <a:pt x="454" y="4"/>
                  </a:lnTo>
                  <a:lnTo>
                    <a:pt x="454" y="4"/>
                  </a:lnTo>
                  <a:lnTo>
                    <a:pt x="490" y="312"/>
                  </a:lnTo>
                  <a:lnTo>
                    <a:pt x="512" y="490"/>
                  </a:lnTo>
                  <a:lnTo>
                    <a:pt x="728" y="50"/>
                  </a:lnTo>
                  <a:lnTo>
                    <a:pt x="728" y="50"/>
                  </a:lnTo>
                  <a:lnTo>
                    <a:pt x="702" y="40"/>
                  </a:lnTo>
                  <a:lnTo>
                    <a:pt x="676" y="30"/>
                  </a:lnTo>
                  <a:lnTo>
                    <a:pt x="650" y="20"/>
                  </a:lnTo>
                  <a:lnTo>
                    <a:pt x="624" y="14"/>
                  </a:lnTo>
                  <a:lnTo>
                    <a:pt x="596" y="8"/>
                  </a:lnTo>
                  <a:lnTo>
                    <a:pt x="568" y="4"/>
                  </a:lnTo>
                  <a:lnTo>
                    <a:pt x="540" y="2"/>
                  </a:lnTo>
                  <a:lnTo>
                    <a:pt x="512" y="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Yoon 윤고딕 530_TT" panose="02090603020101020101" pitchFamily="18" charset="-127"/>
              </a:endParaRPr>
            </a:p>
          </p:txBody>
        </p:sp>
        <p:sp>
          <p:nvSpPr>
            <p:cNvPr id="105" name="Rectangle 15"/>
            <p:cNvSpPr/>
            <p:nvPr/>
          </p:nvSpPr>
          <p:spPr>
            <a:xfrm>
              <a:off x="2321006" y="2385028"/>
              <a:ext cx="680370" cy="161583"/>
            </a:xfrm>
            <a:prstGeom prst="rect">
              <a:avLst/>
            </a:prstGeom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05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2,420</a:t>
              </a:r>
              <a:r>
                <a:rPr kumimoji="0" lang="zh-CN" altLang="en-US" sz="105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亿韩元</a:t>
              </a:r>
              <a:endParaRPr kumimoji="0" lang="ko-KR" altLang="en-US" sz="105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09" name="모서리가 둥근 직사각형 108"/>
            <p:cNvSpPr/>
            <p:nvPr/>
          </p:nvSpPr>
          <p:spPr>
            <a:xfrm>
              <a:off x="2203999" y="1232900"/>
              <a:ext cx="833632" cy="833632"/>
            </a:xfrm>
            <a:prstGeom prst="roundRect">
              <a:avLst>
                <a:gd name="adj" fmla="val 5889"/>
              </a:avLst>
            </a:prstGeom>
            <a:solidFill>
              <a:schemeClr val="tx1">
                <a:lumMod val="65000"/>
                <a:lumOff val="35000"/>
                <a:alpha val="7490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微软雅黑" panose="020B0503020204020204" pitchFamily="34" charset="-122"/>
                <a:ea typeface="Yoon 윤고딕 530_TT" panose="02090603020101020101" pitchFamily="18" charset="-127"/>
              </a:endParaRPr>
            </a:p>
          </p:txBody>
        </p:sp>
        <p:sp>
          <p:nvSpPr>
            <p:cNvPr id="111" name="Rectangle 15"/>
            <p:cNvSpPr/>
            <p:nvPr/>
          </p:nvSpPr>
          <p:spPr>
            <a:xfrm>
              <a:off x="2242815" y="2147059"/>
              <a:ext cx="756000" cy="211135"/>
            </a:xfrm>
            <a:prstGeom prst="rect">
              <a:avLst/>
            </a:prstGeom>
          </p:spPr>
          <p:txBody>
            <a:bodyPr wrap="square" lIns="0" tIns="0" rIns="0" bIns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CN" altLang="en-US" sz="14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营业利润</a:t>
              </a:r>
              <a:endParaRPr kumimoji="0" lang="ko-KR" altLang="en-US" sz="140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微软雅黑" panose="020B0503020204020204" pitchFamily="34" charset="-122"/>
                <a:ea typeface="Yoon 윤고딕 550_TT" pitchFamily="18" charset="-127"/>
                <a:cs typeface="Arial" panose="020B0604020202020204" pitchFamily="34" charset="0"/>
              </a:endParaRPr>
            </a:p>
          </p:txBody>
        </p:sp>
        <p:cxnSp>
          <p:nvCxnSpPr>
            <p:cNvPr id="123" name="직선 연결선 122"/>
            <p:cNvCxnSpPr/>
            <p:nvPr/>
          </p:nvCxnSpPr>
          <p:spPr>
            <a:xfrm>
              <a:off x="2206815" y="2356981"/>
              <a:ext cx="828000" cy="0"/>
            </a:xfrm>
            <a:prstGeom prst="line">
              <a:avLst/>
            </a:prstGeom>
            <a:ln>
              <a:solidFill>
                <a:srgbClr val="2427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Freeform 7"/>
            <p:cNvSpPr>
              <a:spLocks noEditPoints="1"/>
            </p:cNvSpPr>
            <p:nvPr/>
          </p:nvSpPr>
          <p:spPr bwMode="auto">
            <a:xfrm>
              <a:off x="2268299" y="1457257"/>
              <a:ext cx="705032" cy="384918"/>
            </a:xfrm>
            <a:custGeom>
              <a:avLst/>
              <a:gdLst/>
              <a:ahLst/>
              <a:cxnLst>
                <a:cxn ang="0">
                  <a:pos x="722" y="222"/>
                </a:cxn>
                <a:cxn ang="0">
                  <a:pos x="436" y="718"/>
                </a:cxn>
                <a:cxn ang="0">
                  <a:pos x="450" y="694"/>
                </a:cxn>
                <a:cxn ang="0">
                  <a:pos x="508" y="720"/>
                </a:cxn>
                <a:cxn ang="0">
                  <a:pos x="512" y="742"/>
                </a:cxn>
                <a:cxn ang="0">
                  <a:pos x="504" y="780"/>
                </a:cxn>
                <a:cxn ang="0">
                  <a:pos x="470" y="812"/>
                </a:cxn>
                <a:cxn ang="0">
                  <a:pos x="438" y="786"/>
                </a:cxn>
                <a:cxn ang="0">
                  <a:pos x="310" y="826"/>
                </a:cxn>
                <a:cxn ang="0">
                  <a:pos x="1324" y="88"/>
                </a:cxn>
                <a:cxn ang="0">
                  <a:pos x="802" y="196"/>
                </a:cxn>
                <a:cxn ang="0">
                  <a:pos x="670" y="360"/>
                </a:cxn>
                <a:cxn ang="0">
                  <a:pos x="700" y="390"/>
                </a:cxn>
                <a:cxn ang="0">
                  <a:pos x="720" y="386"/>
                </a:cxn>
                <a:cxn ang="0">
                  <a:pos x="798" y="328"/>
                </a:cxn>
                <a:cxn ang="0">
                  <a:pos x="1326" y="528"/>
                </a:cxn>
                <a:cxn ang="0">
                  <a:pos x="1332" y="534"/>
                </a:cxn>
                <a:cxn ang="0">
                  <a:pos x="1332" y="586"/>
                </a:cxn>
                <a:cxn ang="0">
                  <a:pos x="1304" y="634"/>
                </a:cxn>
                <a:cxn ang="0">
                  <a:pos x="1228" y="666"/>
                </a:cxn>
                <a:cxn ang="0">
                  <a:pos x="1226" y="684"/>
                </a:cxn>
                <a:cxn ang="0">
                  <a:pos x="1204" y="722"/>
                </a:cxn>
                <a:cxn ang="0">
                  <a:pos x="904" y="656"/>
                </a:cxn>
                <a:cxn ang="0">
                  <a:pos x="1138" y="776"/>
                </a:cxn>
                <a:cxn ang="0">
                  <a:pos x="1118" y="820"/>
                </a:cxn>
                <a:cxn ang="0">
                  <a:pos x="828" y="766"/>
                </a:cxn>
                <a:cxn ang="0">
                  <a:pos x="1024" y="874"/>
                </a:cxn>
                <a:cxn ang="0">
                  <a:pos x="998" y="922"/>
                </a:cxn>
                <a:cxn ang="0">
                  <a:pos x="854" y="836"/>
                </a:cxn>
                <a:cxn ang="0">
                  <a:pos x="850" y="812"/>
                </a:cxn>
                <a:cxn ang="0">
                  <a:pos x="786" y="786"/>
                </a:cxn>
                <a:cxn ang="0">
                  <a:pos x="740" y="810"/>
                </a:cxn>
                <a:cxn ang="0">
                  <a:pos x="744" y="762"/>
                </a:cxn>
                <a:cxn ang="0">
                  <a:pos x="738" y="742"/>
                </a:cxn>
                <a:cxn ang="0">
                  <a:pos x="656" y="706"/>
                </a:cxn>
                <a:cxn ang="0">
                  <a:pos x="632" y="782"/>
                </a:cxn>
                <a:cxn ang="0">
                  <a:pos x="632" y="882"/>
                </a:cxn>
                <a:cxn ang="0">
                  <a:pos x="656" y="914"/>
                </a:cxn>
                <a:cxn ang="0">
                  <a:pos x="712" y="936"/>
                </a:cxn>
                <a:cxn ang="0">
                  <a:pos x="764" y="884"/>
                </a:cxn>
                <a:cxn ang="0">
                  <a:pos x="770" y="928"/>
                </a:cxn>
                <a:cxn ang="0">
                  <a:pos x="806" y="956"/>
                </a:cxn>
                <a:cxn ang="0">
                  <a:pos x="838" y="918"/>
                </a:cxn>
                <a:cxn ang="0">
                  <a:pos x="992" y="984"/>
                </a:cxn>
                <a:cxn ang="0">
                  <a:pos x="1052" y="948"/>
                </a:cxn>
                <a:cxn ang="0">
                  <a:pos x="1078" y="884"/>
                </a:cxn>
                <a:cxn ang="0">
                  <a:pos x="1104" y="890"/>
                </a:cxn>
                <a:cxn ang="0">
                  <a:pos x="1168" y="848"/>
                </a:cxn>
                <a:cxn ang="0">
                  <a:pos x="1188" y="804"/>
                </a:cxn>
                <a:cxn ang="0">
                  <a:pos x="1216" y="780"/>
                </a:cxn>
                <a:cxn ang="0">
                  <a:pos x="1262" y="742"/>
                </a:cxn>
                <a:cxn ang="0">
                  <a:pos x="1612" y="4"/>
                </a:cxn>
                <a:cxn ang="0">
                  <a:pos x="540" y="702"/>
                </a:cxn>
                <a:cxn ang="0">
                  <a:pos x="530" y="804"/>
                </a:cxn>
                <a:cxn ang="0">
                  <a:pos x="542" y="846"/>
                </a:cxn>
                <a:cxn ang="0">
                  <a:pos x="584" y="868"/>
                </a:cxn>
                <a:cxn ang="0">
                  <a:pos x="610" y="766"/>
                </a:cxn>
                <a:cxn ang="0">
                  <a:pos x="612" y="734"/>
                </a:cxn>
                <a:cxn ang="0">
                  <a:pos x="576" y="712"/>
                </a:cxn>
              </a:cxnLst>
              <a:rect l="0" t="0" r="r" b="b"/>
              <a:pathLst>
                <a:path w="1806" h="986">
                  <a:moveTo>
                    <a:pt x="238" y="0"/>
                  </a:moveTo>
                  <a:lnTo>
                    <a:pt x="546" y="102"/>
                  </a:lnTo>
                  <a:lnTo>
                    <a:pt x="510" y="210"/>
                  </a:lnTo>
                  <a:lnTo>
                    <a:pt x="722" y="222"/>
                  </a:lnTo>
                  <a:lnTo>
                    <a:pt x="668" y="278"/>
                  </a:lnTo>
                  <a:lnTo>
                    <a:pt x="492" y="266"/>
                  </a:lnTo>
                  <a:lnTo>
                    <a:pt x="360" y="672"/>
                  </a:lnTo>
                  <a:lnTo>
                    <a:pt x="436" y="718"/>
                  </a:lnTo>
                  <a:lnTo>
                    <a:pt x="436" y="718"/>
                  </a:lnTo>
                  <a:lnTo>
                    <a:pt x="440" y="692"/>
                  </a:lnTo>
                  <a:lnTo>
                    <a:pt x="440" y="692"/>
                  </a:lnTo>
                  <a:lnTo>
                    <a:pt x="450" y="694"/>
                  </a:lnTo>
                  <a:lnTo>
                    <a:pt x="474" y="702"/>
                  </a:lnTo>
                  <a:lnTo>
                    <a:pt x="488" y="708"/>
                  </a:lnTo>
                  <a:lnTo>
                    <a:pt x="500" y="714"/>
                  </a:lnTo>
                  <a:lnTo>
                    <a:pt x="508" y="720"/>
                  </a:lnTo>
                  <a:lnTo>
                    <a:pt x="512" y="724"/>
                  </a:lnTo>
                  <a:lnTo>
                    <a:pt x="512" y="728"/>
                  </a:lnTo>
                  <a:lnTo>
                    <a:pt x="512" y="728"/>
                  </a:lnTo>
                  <a:lnTo>
                    <a:pt x="512" y="742"/>
                  </a:lnTo>
                  <a:lnTo>
                    <a:pt x="508" y="764"/>
                  </a:lnTo>
                  <a:lnTo>
                    <a:pt x="512" y="766"/>
                  </a:lnTo>
                  <a:lnTo>
                    <a:pt x="504" y="780"/>
                  </a:lnTo>
                  <a:lnTo>
                    <a:pt x="504" y="780"/>
                  </a:lnTo>
                  <a:lnTo>
                    <a:pt x="492" y="818"/>
                  </a:lnTo>
                  <a:lnTo>
                    <a:pt x="492" y="818"/>
                  </a:lnTo>
                  <a:lnTo>
                    <a:pt x="486" y="816"/>
                  </a:lnTo>
                  <a:lnTo>
                    <a:pt x="470" y="812"/>
                  </a:lnTo>
                  <a:lnTo>
                    <a:pt x="462" y="808"/>
                  </a:lnTo>
                  <a:lnTo>
                    <a:pt x="452" y="802"/>
                  </a:lnTo>
                  <a:lnTo>
                    <a:pt x="444" y="796"/>
                  </a:lnTo>
                  <a:lnTo>
                    <a:pt x="438" y="786"/>
                  </a:lnTo>
                  <a:lnTo>
                    <a:pt x="438" y="786"/>
                  </a:lnTo>
                  <a:lnTo>
                    <a:pt x="436" y="782"/>
                  </a:lnTo>
                  <a:lnTo>
                    <a:pt x="342" y="724"/>
                  </a:lnTo>
                  <a:lnTo>
                    <a:pt x="310" y="826"/>
                  </a:lnTo>
                  <a:lnTo>
                    <a:pt x="0" y="724"/>
                  </a:lnTo>
                  <a:lnTo>
                    <a:pt x="238" y="0"/>
                  </a:lnTo>
                  <a:lnTo>
                    <a:pt x="238" y="0"/>
                  </a:lnTo>
                  <a:close/>
                  <a:moveTo>
                    <a:pt x="1324" y="88"/>
                  </a:moveTo>
                  <a:lnTo>
                    <a:pt x="1356" y="202"/>
                  </a:lnTo>
                  <a:lnTo>
                    <a:pt x="1198" y="252"/>
                  </a:lnTo>
                  <a:lnTo>
                    <a:pt x="1036" y="176"/>
                  </a:lnTo>
                  <a:lnTo>
                    <a:pt x="802" y="196"/>
                  </a:lnTo>
                  <a:lnTo>
                    <a:pt x="658" y="332"/>
                  </a:lnTo>
                  <a:lnTo>
                    <a:pt x="658" y="332"/>
                  </a:lnTo>
                  <a:lnTo>
                    <a:pt x="662" y="340"/>
                  </a:lnTo>
                  <a:lnTo>
                    <a:pt x="670" y="360"/>
                  </a:lnTo>
                  <a:lnTo>
                    <a:pt x="676" y="372"/>
                  </a:lnTo>
                  <a:lnTo>
                    <a:pt x="684" y="380"/>
                  </a:lnTo>
                  <a:lnTo>
                    <a:pt x="694" y="388"/>
                  </a:lnTo>
                  <a:lnTo>
                    <a:pt x="700" y="390"/>
                  </a:lnTo>
                  <a:lnTo>
                    <a:pt x="706" y="390"/>
                  </a:lnTo>
                  <a:lnTo>
                    <a:pt x="706" y="390"/>
                  </a:lnTo>
                  <a:lnTo>
                    <a:pt x="712" y="388"/>
                  </a:lnTo>
                  <a:lnTo>
                    <a:pt x="720" y="386"/>
                  </a:lnTo>
                  <a:lnTo>
                    <a:pt x="736" y="378"/>
                  </a:lnTo>
                  <a:lnTo>
                    <a:pt x="754" y="366"/>
                  </a:lnTo>
                  <a:lnTo>
                    <a:pt x="770" y="352"/>
                  </a:lnTo>
                  <a:lnTo>
                    <a:pt x="798" y="328"/>
                  </a:lnTo>
                  <a:lnTo>
                    <a:pt x="810" y="316"/>
                  </a:lnTo>
                  <a:lnTo>
                    <a:pt x="980" y="324"/>
                  </a:lnTo>
                  <a:lnTo>
                    <a:pt x="1326" y="528"/>
                  </a:lnTo>
                  <a:lnTo>
                    <a:pt x="1326" y="528"/>
                  </a:lnTo>
                  <a:lnTo>
                    <a:pt x="1326" y="528"/>
                  </a:lnTo>
                  <a:lnTo>
                    <a:pt x="1328" y="530"/>
                  </a:lnTo>
                  <a:lnTo>
                    <a:pt x="1328" y="530"/>
                  </a:lnTo>
                  <a:lnTo>
                    <a:pt x="1332" y="534"/>
                  </a:lnTo>
                  <a:lnTo>
                    <a:pt x="1334" y="538"/>
                  </a:lnTo>
                  <a:lnTo>
                    <a:pt x="1336" y="552"/>
                  </a:lnTo>
                  <a:lnTo>
                    <a:pt x="1336" y="568"/>
                  </a:lnTo>
                  <a:lnTo>
                    <a:pt x="1332" y="586"/>
                  </a:lnTo>
                  <a:lnTo>
                    <a:pt x="1326" y="602"/>
                  </a:lnTo>
                  <a:lnTo>
                    <a:pt x="1318" y="618"/>
                  </a:lnTo>
                  <a:lnTo>
                    <a:pt x="1308" y="630"/>
                  </a:lnTo>
                  <a:lnTo>
                    <a:pt x="1304" y="634"/>
                  </a:lnTo>
                  <a:lnTo>
                    <a:pt x="1298" y="636"/>
                  </a:lnTo>
                  <a:lnTo>
                    <a:pt x="1034" y="512"/>
                  </a:lnTo>
                  <a:lnTo>
                    <a:pt x="1010" y="562"/>
                  </a:lnTo>
                  <a:lnTo>
                    <a:pt x="1228" y="666"/>
                  </a:lnTo>
                  <a:lnTo>
                    <a:pt x="1228" y="666"/>
                  </a:lnTo>
                  <a:lnTo>
                    <a:pt x="1228" y="674"/>
                  </a:lnTo>
                  <a:lnTo>
                    <a:pt x="1226" y="684"/>
                  </a:lnTo>
                  <a:lnTo>
                    <a:pt x="1226" y="684"/>
                  </a:lnTo>
                  <a:lnTo>
                    <a:pt x="1222" y="698"/>
                  </a:lnTo>
                  <a:lnTo>
                    <a:pt x="1214" y="710"/>
                  </a:lnTo>
                  <a:lnTo>
                    <a:pt x="1214" y="710"/>
                  </a:lnTo>
                  <a:lnTo>
                    <a:pt x="1204" y="722"/>
                  </a:lnTo>
                  <a:lnTo>
                    <a:pt x="1198" y="726"/>
                  </a:lnTo>
                  <a:lnTo>
                    <a:pt x="1192" y="730"/>
                  </a:lnTo>
                  <a:lnTo>
                    <a:pt x="928" y="606"/>
                  </a:lnTo>
                  <a:lnTo>
                    <a:pt x="904" y="656"/>
                  </a:lnTo>
                  <a:lnTo>
                    <a:pt x="1136" y="764"/>
                  </a:lnTo>
                  <a:lnTo>
                    <a:pt x="1136" y="764"/>
                  </a:lnTo>
                  <a:lnTo>
                    <a:pt x="1138" y="770"/>
                  </a:lnTo>
                  <a:lnTo>
                    <a:pt x="1138" y="776"/>
                  </a:lnTo>
                  <a:lnTo>
                    <a:pt x="1134" y="786"/>
                  </a:lnTo>
                  <a:lnTo>
                    <a:pt x="1130" y="798"/>
                  </a:lnTo>
                  <a:lnTo>
                    <a:pt x="1124" y="808"/>
                  </a:lnTo>
                  <a:lnTo>
                    <a:pt x="1118" y="820"/>
                  </a:lnTo>
                  <a:lnTo>
                    <a:pt x="1110" y="828"/>
                  </a:lnTo>
                  <a:lnTo>
                    <a:pt x="1102" y="832"/>
                  </a:lnTo>
                  <a:lnTo>
                    <a:pt x="852" y="716"/>
                  </a:lnTo>
                  <a:lnTo>
                    <a:pt x="828" y="766"/>
                  </a:lnTo>
                  <a:lnTo>
                    <a:pt x="1024" y="858"/>
                  </a:lnTo>
                  <a:lnTo>
                    <a:pt x="1024" y="858"/>
                  </a:lnTo>
                  <a:lnTo>
                    <a:pt x="1024" y="864"/>
                  </a:lnTo>
                  <a:lnTo>
                    <a:pt x="1024" y="874"/>
                  </a:lnTo>
                  <a:lnTo>
                    <a:pt x="1016" y="894"/>
                  </a:lnTo>
                  <a:lnTo>
                    <a:pt x="1012" y="904"/>
                  </a:lnTo>
                  <a:lnTo>
                    <a:pt x="1006" y="914"/>
                  </a:lnTo>
                  <a:lnTo>
                    <a:pt x="998" y="922"/>
                  </a:lnTo>
                  <a:lnTo>
                    <a:pt x="990" y="928"/>
                  </a:lnTo>
                  <a:lnTo>
                    <a:pt x="850" y="862"/>
                  </a:lnTo>
                  <a:lnTo>
                    <a:pt x="850" y="862"/>
                  </a:lnTo>
                  <a:lnTo>
                    <a:pt x="854" y="836"/>
                  </a:lnTo>
                  <a:lnTo>
                    <a:pt x="854" y="820"/>
                  </a:lnTo>
                  <a:lnTo>
                    <a:pt x="854" y="820"/>
                  </a:lnTo>
                  <a:lnTo>
                    <a:pt x="852" y="816"/>
                  </a:lnTo>
                  <a:lnTo>
                    <a:pt x="850" y="812"/>
                  </a:lnTo>
                  <a:lnTo>
                    <a:pt x="840" y="806"/>
                  </a:lnTo>
                  <a:lnTo>
                    <a:pt x="828" y="798"/>
                  </a:lnTo>
                  <a:lnTo>
                    <a:pt x="814" y="794"/>
                  </a:lnTo>
                  <a:lnTo>
                    <a:pt x="786" y="786"/>
                  </a:lnTo>
                  <a:lnTo>
                    <a:pt x="774" y="782"/>
                  </a:lnTo>
                  <a:lnTo>
                    <a:pt x="774" y="782"/>
                  </a:lnTo>
                  <a:lnTo>
                    <a:pt x="770" y="824"/>
                  </a:lnTo>
                  <a:lnTo>
                    <a:pt x="740" y="810"/>
                  </a:lnTo>
                  <a:lnTo>
                    <a:pt x="738" y="816"/>
                  </a:lnTo>
                  <a:lnTo>
                    <a:pt x="738" y="816"/>
                  </a:lnTo>
                  <a:lnTo>
                    <a:pt x="744" y="776"/>
                  </a:lnTo>
                  <a:lnTo>
                    <a:pt x="744" y="762"/>
                  </a:lnTo>
                  <a:lnTo>
                    <a:pt x="744" y="752"/>
                  </a:lnTo>
                  <a:lnTo>
                    <a:pt x="744" y="752"/>
                  </a:lnTo>
                  <a:lnTo>
                    <a:pt x="742" y="746"/>
                  </a:lnTo>
                  <a:lnTo>
                    <a:pt x="738" y="742"/>
                  </a:lnTo>
                  <a:lnTo>
                    <a:pt x="726" y="732"/>
                  </a:lnTo>
                  <a:lnTo>
                    <a:pt x="710" y="724"/>
                  </a:lnTo>
                  <a:lnTo>
                    <a:pt x="692" y="716"/>
                  </a:lnTo>
                  <a:lnTo>
                    <a:pt x="656" y="706"/>
                  </a:lnTo>
                  <a:lnTo>
                    <a:pt x="642" y="702"/>
                  </a:lnTo>
                  <a:lnTo>
                    <a:pt x="642" y="702"/>
                  </a:lnTo>
                  <a:lnTo>
                    <a:pt x="638" y="726"/>
                  </a:lnTo>
                  <a:lnTo>
                    <a:pt x="632" y="782"/>
                  </a:lnTo>
                  <a:lnTo>
                    <a:pt x="628" y="814"/>
                  </a:lnTo>
                  <a:lnTo>
                    <a:pt x="628" y="846"/>
                  </a:lnTo>
                  <a:lnTo>
                    <a:pt x="630" y="872"/>
                  </a:lnTo>
                  <a:lnTo>
                    <a:pt x="632" y="882"/>
                  </a:lnTo>
                  <a:lnTo>
                    <a:pt x="636" y="892"/>
                  </a:lnTo>
                  <a:lnTo>
                    <a:pt x="636" y="892"/>
                  </a:lnTo>
                  <a:lnTo>
                    <a:pt x="644" y="904"/>
                  </a:lnTo>
                  <a:lnTo>
                    <a:pt x="656" y="914"/>
                  </a:lnTo>
                  <a:lnTo>
                    <a:pt x="668" y="922"/>
                  </a:lnTo>
                  <a:lnTo>
                    <a:pt x="682" y="928"/>
                  </a:lnTo>
                  <a:lnTo>
                    <a:pt x="704" y="934"/>
                  </a:lnTo>
                  <a:lnTo>
                    <a:pt x="712" y="936"/>
                  </a:lnTo>
                  <a:lnTo>
                    <a:pt x="712" y="936"/>
                  </a:lnTo>
                  <a:lnTo>
                    <a:pt x="728" y="866"/>
                  </a:lnTo>
                  <a:lnTo>
                    <a:pt x="764" y="884"/>
                  </a:lnTo>
                  <a:lnTo>
                    <a:pt x="764" y="884"/>
                  </a:lnTo>
                  <a:lnTo>
                    <a:pt x="766" y="910"/>
                  </a:lnTo>
                  <a:lnTo>
                    <a:pt x="768" y="920"/>
                  </a:lnTo>
                  <a:lnTo>
                    <a:pt x="770" y="928"/>
                  </a:lnTo>
                  <a:lnTo>
                    <a:pt x="770" y="928"/>
                  </a:lnTo>
                  <a:lnTo>
                    <a:pt x="778" y="938"/>
                  </a:lnTo>
                  <a:lnTo>
                    <a:pt x="786" y="944"/>
                  </a:lnTo>
                  <a:lnTo>
                    <a:pt x="796" y="950"/>
                  </a:lnTo>
                  <a:lnTo>
                    <a:pt x="806" y="956"/>
                  </a:lnTo>
                  <a:lnTo>
                    <a:pt x="822" y="960"/>
                  </a:lnTo>
                  <a:lnTo>
                    <a:pt x="830" y="962"/>
                  </a:lnTo>
                  <a:lnTo>
                    <a:pt x="830" y="962"/>
                  </a:lnTo>
                  <a:lnTo>
                    <a:pt x="838" y="918"/>
                  </a:lnTo>
                  <a:lnTo>
                    <a:pt x="976" y="982"/>
                  </a:lnTo>
                  <a:lnTo>
                    <a:pt x="984" y="986"/>
                  </a:lnTo>
                  <a:lnTo>
                    <a:pt x="992" y="984"/>
                  </a:lnTo>
                  <a:lnTo>
                    <a:pt x="992" y="984"/>
                  </a:lnTo>
                  <a:lnTo>
                    <a:pt x="1010" y="980"/>
                  </a:lnTo>
                  <a:lnTo>
                    <a:pt x="1024" y="972"/>
                  </a:lnTo>
                  <a:lnTo>
                    <a:pt x="1038" y="962"/>
                  </a:lnTo>
                  <a:lnTo>
                    <a:pt x="1052" y="948"/>
                  </a:lnTo>
                  <a:lnTo>
                    <a:pt x="1062" y="934"/>
                  </a:lnTo>
                  <a:lnTo>
                    <a:pt x="1070" y="918"/>
                  </a:lnTo>
                  <a:lnTo>
                    <a:pt x="1076" y="902"/>
                  </a:lnTo>
                  <a:lnTo>
                    <a:pt x="1078" y="884"/>
                  </a:lnTo>
                  <a:lnTo>
                    <a:pt x="1088" y="888"/>
                  </a:lnTo>
                  <a:lnTo>
                    <a:pt x="1096" y="892"/>
                  </a:lnTo>
                  <a:lnTo>
                    <a:pt x="1104" y="890"/>
                  </a:lnTo>
                  <a:lnTo>
                    <a:pt x="1104" y="890"/>
                  </a:lnTo>
                  <a:lnTo>
                    <a:pt x="1124" y="884"/>
                  </a:lnTo>
                  <a:lnTo>
                    <a:pt x="1142" y="874"/>
                  </a:lnTo>
                  <a:lnTo>
                    <a:pt x="1156" y="862"/>
                  </a:lnTo>
                  <a:lnTo>
                    <a:pt x="1168" y="848"/>
                  </a:lnTo>
                  <a:lnTo>
                    <a:pt x="1168" y="848"/>
                  </a:lnTo>
                  <a:lnTo>
                    <a:pt x="1176" y="834"/>
                  </a:lnTo>
                  <a:lnTo>
                    <a:pt x="1182" y="820"/>
                  </a:lnTo>
                  <a:lnTo>
                    <a:pt x="1188" y="804"/>
                  </a:lnTo>
                  <a:lnTo>
                    <a:pt x="1190" y="788"/>
                  </a:lnTo>
                  <a:lnTo>
                    <a:pt x="1194" y="786"/>
                  </a:lnTo>
                  <a:lnTo>
                    <a:pt x="1194" y="786"/>
                  </a:lnTo>
                  <a:lnTo>
                    <a:pt x="1216" y="780"/>
                  </a:lnTo>
                  <a:lnTo>
                    <a:pt x="1232" y="770"/>
                  </a:lnTo>
                  <a:lnTo>
                    <a:pt x="1248" y="758"/>
                  </a:lnTo>
                  <a:lnTo>
                    <a:pt x="1260" y="742"/>
                  </a:lnTo>
                  <a:lnTo>
                    <a:pt x="1262" y="742"/>
                  </a:lnTo>
                  <a:lnTo>
                    <a:pt x="1494" y="682"/>
                  </a:lnTo>
                  <a:lnTo>
                    <a:pt x="1518" y="762"/>
                  </a:lnTo>
                  <a:lnTo>
                    <a:pt x="1806" y="680"/>
                  </a:lnTo>
                  <a:lnTo>
                    <a:pt x="1612" y="4"/>
                  </a:lnTo>
                  <a:lnTo>
                    <a:pt x="1324" y="88"/>
                  </a:lnTo>
                  <a:lnTo>
                    <a:pt x="1324" y="88"/>
                  </a:lnTo>
                  <a:close/>
                  <a:moveTo>
                    <a:pt x="540" y="702"/>
                  </a:moveTo>
                  <a:lnTo>
                    <a:pt x="540" y="702"/>
                  </a:lnTo>
                  <a:lnTo>
                    <a:pt x="538" y="720"/>
                  </a:lnTo>
                  <a:lnTo>
                    <a:pt x="532" y="760"/>
                  </a:lnTo>
                  <a:lnTo>
                    <a:pt x="530" y="782"/>
                  </a:lnTo>
                  <a:lnTo>
                    <a:pt x="530" y="804"/>
                  </a:lnTo>
                  <a:lnTo>
                    <a:pt x="532" y="824"/>
                  </a:lnTo>
                  <a:lnTo>
                    <a:pt x="536" y="836"/>
                  </a:lnTo>
                  <a:lnTo>
                    <a:pt x="536" y="836"/>
                  </a:lnTo>
                  <a:lnTo>
                    <a:pt x="542" y="846"/>
                  </a:lnTo>
                  <a:lnTo>
                    <a:pt x="550" y="854"/>
                  </a:lnTo>
                  <a:lnTo>
                    <a:pt x="560" y="858"/>
                  </a:lnTo>
                  <a:lnTo>
                    <a:pt x="568" y="862"/>
                  </a:lnTo>
                  <a:lnTo>
                    <a:pt x="584" y="868"/>
                  </a:lnTo>
                  <a:lnTo>
                    <a:pt x="590" y="868"/>
                  </a:lnTo>
                  <a:lnTo>
                    <a:pt x="590" y="868"/>
                  </a:lnTo>
                  <a:lnTo>
                    <a:pt x="602" y="810"/>
                  </a:lnTo>
                  <a:lnTo>
                    <a:pt x="610" y="766"/>
                  </a:lnTo>
                  <a:lnTo>
                    <a:pt x="614" y="750"/>
                  </a:lnTo>
                  <a:lnTo>
                    <a:pt x="614" y="738"/>
                  </a:lnTo>
                  <a:lnTo>
                    <a:pt x="614" y="738"/>
                  </a:lnTo>
                  <a:lnTo>
                    <a:pt x="612" y="734"/>
                  </a:lnTo>
                  <a:lnTo>
                    <a:pt x="610" y="730"/>
                  </a:lnTo>
                  <a:lnTo>
                    <a:pt x="600" y="724"/>
                  </a:lnTo>
                  <a:lnTo>
                    <a:pt x="588" y="718"/>
                  </a:lnTo>
                  <a:lnTo>
                    <a:pt x="576" y="712"/>
                  </a:lnTo>
                  <a:lnTo>
                    <a:pt x="550" y="704"/>
                  </a:lnTo>
                  <a:lnTo>
                    <a:pt x="540" y="702"/>
                  </a:lnTo>
                  <a:lnTo>
                    <a:pt x="540" y="70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Yoon 윤고딕 530_TT" panose="02090603020101020101" pitchFamily="18" charset="-127"/>
              </a:endParaRPr>
            </a:p>
          </p:txBody>
        </p:sp>
        <p:sp>
          <p:nvSpPr>
            <p:cNvPr id="1031" name="Freeform 7"/>
            <p:cNvSpPr>
              <a:spLocks noEditPoints="1"/>
            </p:cNvSpPr>
            <p:nvPr/>
          </p:nvSpPr>
          <p:spPr bwMode="auto">
            <a:xfrm>
              <a:off x="516346" y="1451798"/>
              <a:ext cx="692344" cy="395836"/>
            </a:xfrm>
            <a:custGeom>
              <a:avLst/>
              <a:gdLst/>
              <a:ahLst/>
              <a:cxnLst>
                <a:cxn ang="0">
                  <a:pos x="1296" y="524"/>
                </a:cxn>
                <a:cxn ang="0">
                  <a:pos x="1208" y="396"/>
                </a:cxn>
                <a:cxn ang="0">
                  <a:pos x="1094" y="306"/>
                </a:cxn>
                <a:cxn ang="0">
                  <a:pos x="1132" y="48"/>
                </a:cxn>
                <a:cxn ang="0">
                  <a:pos x="888" y="2"/>
                </a:cxn>
                <a:cxn ang="0">
                  <a:pos x="798" y="224"/>
                </a:cxn>
                <a:cxn ang="0">
                  <a:pos x="722" y="338"/>
                </a:cxn>
                <a:cxn ang="0">
                  <a:pos x="622" y="438"/>
                </a:cxn>
                <a:cxn ang="0">
                  <a:pos x="536" y="608"/>
                </a:cxn>
                <a:cxn ang="0">
                  <a:pos x="506" y="772"/>
                </a:cxn>
                <a:cxn ang="0">
                  <a:pos x="514" y="930"/>
                </a:cxn>
                <a:cxn ang="0">
                  <a:pos x="638" y="1054"/>
                </a:cxn>
                <a:cxn ang="0">
                  <a:pos x="834" y="1074"/>
                </a:cxn>
                <a:cxn ang="0">
                  <a:pos x="1080" y="1070"/>
                </a:cxn>
                <a:cxn ang="0">
                  <a:pos x="1340" y="984"/>
                </a:cxn>
                <a:cxn ang="0">
                  <a:pos x="1360" y="770"/>
                </a:cxn>
                <a:cxn ang="0">
                  <a:pos x="1102" y="760"/>
                </a:cxn>
                <a:cxn ang="0">
                  <a:pos x="876" y="924"/>
                </a:cxn>
                <a:cxn ang="0">
                  <a:pos x="698" y="696"/>
                </a:cxn>
                <a:cxn ang="0">
                  <a:pos x="844" y="794"/>
                </a:cxn>
                <a:cxn ang="0">
                  <a:pos x="1092" y="548"/>
                </a:cxn>
                <a:cxn ang="0">
                  <a:pos x="1168" y="760"/>
                </a:cxn>
                <a:cxn ang="0">
                  <a:pos x="416" y="624"/>
                </a:cxn>
                <a:cxn ang="0">
                  <a:pos x="540" y="404"/>
                </a:cxn>
                <a:cxn ang="0">
                  <a:pos x="532" y="302"/>
                </a:cxn>
                <a:cxn ang="0">
                  <a:pos x="438" y="190"/>
                </a:cxn>
                <a:cxn ang="0">
                  <a:pos x="372" y="84"/>
                </a:cxn>
                <a:cxn ang="0">
                  <a:pos x="254" y="20"/>
                </a:cxn>
                <a:cxn ang="0">
                  <a:pos x="216" y="250"/>
                </a:cxn>
                <a:cxn ang="0">
                  <a:pos x="110" y="334"/>
                </a:cxn>
                <a:cxn ang="0">
                  <a:pos x="36" y="462"/>
                </a:cxn>
                <a:cxn ang="0">
                  <a:pos x="4" y="588"/>
                </a:cxn>
                <a:cxn ang="0">
                  <a:pos x="18" y="790"/>
                </a:cxn>
                <a:cxn ang="0">
                  <a:pos x="176" y="852"/>
                </a:cxn>
                <a:cxn ang="0">
                  <a:pos x="418" y="790"/>
                </a:cxn>
                <a:cxn ang="0">
                  <a:pos x="394" y="710"/>
                </a:cxn>
                <a:cxn ang="0">
                  <a:pos x="246" y="602"/>
                </a:cxn>
                <a:cxn ang="0">
                  <a:pos x="204" y="462"/>
                </a:cxn>
                <a:cxn ang="0">
                  <a:pos x="1872" y="554"/>
                </a:cxn>
                <a:cxn ang="0">
                  <a:pos x="1834" y="434"/>
                </a:cxn>
                <a:cxn ang="0">
                  <a:pos x="1752" y="314"/>
                </a:cxn>
                <a:cxn ang="0">
                  <a:pos x="1666" y="190"/>
                </a:cxn>
                <a:cxn ang="0">
                  <a:pos x="1604" y="70"/>
                </a:cxn>
                <a:cxn ang="0">
                  <a:pos x="1462" y="12"/>
                </a:cxn>
                <a:cxn ang="0">
                  <a:pos x="1444" y="242"/>
                </a:cxn>
                <a:cxn ang="0">
                  <a:pos x="1318" y="334"/>
                </a:cxn>
                <a:cxn ang="0">
                  <a:pos x="1374" y="456"/>
                </a:cxn>
                <a:cxn ang="0">
                  <a:pos x="1512" y="462"/>
                </a:cxn>
                <a:cxn ang="0">
                  <a:pos x="1682" y="462"/>
                </a:cxn>
                <a:cxn ang="0">
                  <a:pos x="1640" y="602"/>
                </a:cxn>
                <a:cxn ang="0">
                  <a:pos x="1492" y="710"/>
                </a:cxn>
                <a:cxn ang="0">
                  <a:pos x="1464" y="790"/>
                </a:cxn>
                <a:cxn ang="0">
                  <a:pos x="1706" y="852"/>
                </a:cxn>
                <a:cxn ang="0">
                  <a:pos x="1864" y="790"/>
                </a:cxn>
                <a:cxn ang="0">
                  <a:pos x="1878" y="588"/>
                </a:cxn>
              </a:cxnLst>
              <a:rect l="0" t="0" r="r" b="b"/>
              <a:pathLst>
                <a:path w="1882" h="1076">
                  <a:moveTo>
                    <a:pt x="1338" y="640"/>
                  </a:moveTo>
                  <a:lnTo>
                    <a:pt x="1326" y="598"/>
                  </a:lnTo>
                  <a:lnTo>
                    <a:pt x="1312" y="560"/>
                  </a:lnTo>
                  <a:lnTo>
                    <a:pt x="1296" y="524"/>
                  </a:lnTo>
                  <a:lnTo>
                    <a:pt x="1276" y="488"/>
                  </a:lnTo>
                  <a:lnTo>
                    <a:pt x="1256" y="456"/>
                  </a:lnTo>
                  <a:lnTo>
                    <a:pt x="1232" y="424"/>
                  </a:lnTo>
                  <a:lnTo>
                    <a:pt x="1208" y="396"/>
                  </a:lnTo>
                  <a:lnTo>
                    <a:pt x="1182" y="368"/>
                  </a:lnTo>
                  <a:lnTo>
                    <a:pt x="1154" y="346"/>
                  </a:lnTo>
                  <a:lnTo>
                    <a:pt x="1124" y="324"/>
                  </a:lnTo>
                  <a:lnTo>
                    <a:pt x="1094" y="306"/>
                  </a:lnTo>
                  <a:lnTo>
                    <a:pt x="1062" y="292"/>
                  </a:lnTo>
                  <a:lnTo>
                    <a:pt x="1062" y="224"/>
                  </a:lnTo>
                  <a:lnTo>
                    <a:pt x="1050" y="224"/>
                  </a:lnTo>
                  <a:lnTo>
                    <a:pt x="1132" y="48"/>
                  </a:lnTo>
                  <a:lnTo>
                    <a:pt x="1038" y="0"/>
                  </a:lnTo>
                  <a:lnTo>
                    <a:pt x="978" y="90"/>
                  </a:lnTo>
                  <a:lnTo>
                    <a:pt x="982" y="14"/>
                  </a:lnTo>
                  <a:lnTo>
                    <a:pt x="888" y="2"/>
                  </a:lnTo>
                  <a:lnTo>
                    <a:pt x="858" y="72"/>
                  </a:lnTo>
                  <a:lnTo>
                    <a:pt x="826" y="10"/>
                  </a:lnTo>
                  <a:lnTo>
                    <a:pt x="716" y="44"/>
                  </a:lnTo>
                  <a:lnTo>
                    <a:pt x="798" y="224"/>
                  </a:lnTo>
                  <a:lnTo>
                    <a:pt x="780" y="224"/>
                  </a:lnTo>
                  <a:lnTo>
                    <a:pt x="780" y="302"/>
                  </a:lnTo>
                  <a:lnTo>
                    <a:pt x="750" y="318"/>
                  </a:lnTo>
                  <a:lnTo>
                    <a:pt x="722" y="338"/>
                  </a:lnTo>
                  <a:lnTo>
                    <a:pt x="694" y="358"/>
                  </a:lnTo>
                  <a:lnTo>
                    <a:pt x="668" y="382"/>
                  </a:lnTo>
                  <a:lnTo>
                    <a:pt x="644" y="410"/>
                  </a:lnTo>
                  <a:lnTo>
                    <a:pt x="622" y="438"/>
                  </a:lnTo>
                  <a:lnTo>
                    <a:pt x="600" y="468"/>
                  </a:lnTo>
                  <a:lnTo>
                    <a:pt x="564" y="536"/>
                  </a:lnTo>
                  <a:lnTo>
                    <a:pt x="548" y="570"/>
                  </a:lnTo>
                  <a:lnTo>
                    <a:pt x="536" y="608"/>
                  </a:lnTo>
                  <a:lnTo>
                    <a:pt x="524" y="648"/>
                  </a:lnTo>
                  <a:lnTo>
                    <a:pt x="516" y="688"/>
                  </a:lnTo>
                  <a:lnTo>
                    <a:pt x="510" y="730"/>
                  </a:lnTo>
                  <a:lnTo>
                    <a:pt x="506" y="772"/>
                  </a:lnTo>
                  <a:lnTo>
                    <a:pt x="504" y="816"/>
                  </a:lnTo>
                  <a:lnTo>
                    <a:pt x="504" y="846"/>
                  </a:lnTo>
                  <a:lnTo>
                    <a:pt x="506" y="874"/>
                  </a:lnTo>
                  <a:lnTo>
                    <a:pt x="514" y="930"/>
                  </a:lnTo>
                  <a:lnTo>
                    <a:pt x="524" y="984"/>
                  </a:lnTo>
                  <a:lnTo>
                    <a:pt x="540" y="1036"/>
                  </a:lnTo>
                  <a:lnTo>
                    <a:pt x="590" y="1046"/>
                  </a:lnTo>
                  <a:lnTo>
                    <a:pt x="638" y="1054"/>
                  </a:lnTo>
                  <a:lnTo>
                    <a:pt x="688" y="1060"/>
                  </a:lnTo>
                  <a:lnTo>
                    <a:pt x="736" y="1066"/>
                  </a:lnTo>
                  <a:lnTo>
                    <a:pt x="786" y="1070"/>
                  </a:lnTo>
                  <a:lnTo>
                    <a:pt x="834" y="1074"/>
                  </a:lnTo>
                  <a:lnTo>
                    <a:pt x="884" y="1076"/>
                  </a:lnTo>
                  <a:lnTo>
                    <a:pt x="982" y="1076"/>
                  </a:lnTo>
                  <a:lnTo>
                    <a:pt x="1030" y="1074"/>
                  </a:lnTo>
                  <a:lnTo>
                    <a:pt x="1080" y="1070"/>
                  </a:lnTo>
                  <a:lnTo>
                    <a:pt x="1128" y="1066"/>
                  </a:lnTo>
                  <a:lnTo>
                    <a:pt x="1226" y="1054"/>
                  </a:lnTo>
                  <a:lnTo>
                    <a:pt x="1324" y="1036"/>
                  </a:lnTo>
                  <a:lnTo>
                    <a:pt x="1340" y="984"/>
                  </a:lnTo>
                  <a:lnTo>
                    <a:pt x="1352" y="930"/>
                  </a:lnTo>
                  <a:lnTo>
                    <a:pt x="1358" y="874"/>
                  </a:lnTo>
                  <a:lnTo>
                    <a:pt x="1360" y="846"/>
                  </a:lnTo>
                  <a:lnTo>
                    <a:pt x="1360" y="770"/>
                  </a:lnTo>
                  <a:lnTo>
                    <a:pt x="1348" y="682"/>
                  </a:lnTo>
                  <a:lnTo>
                    <a:pt x="1338" y="640"/>
                  </a:lnTo>
                  <a:close/>
                  <a:moveTo>
                    <a:pt x="1168" y="760"/>
                  </a:moveTo>
                  <a:lnTo>
                    <a:pt x="1102" y="760"/>
                  </a:lnTo>
                  <a:lnTo>
                    <a:pt x="1052" y="924"/>
                  </a:lnTo>
                  <a:lnTo>
                    <a:pt x="990" y="924"/>
                  </a:lnTo>
                  <a:lnTo>
                    <a:pt x="934" y="690"/>
                  </a:lnTo>
                  <a:lnTo>
                    <a:pt x="876" y="924"/>
                  </a:lnTo>
                  <a:lnTo>
                    <a:pt x="816" y="924"/>
                  </a:lnTo>
                  <a:lnTo>
                    <a:pt x="766" y="760"/>
                  </a:lnTo>
                  <a:lnTo>
                    <a:pt x="698" y="760"/>
                  </a:lnTo>
                  <a:lnTo>
                    <a:pt x="698" y="696"/>
                  </a:lnTo>
                  <a:lnTo>
                    <a:pt x="746" y="696"/>
                  </a:lnTo>
                  <a:lnTo>
                    <a:pt x="702" y="548"/>
                  </a:lnTo>
                  <a:lnTo>
                    <a:pt x="776" y="548"/>
                  </a:lnTo>
                  <a:lnTo>
                    <a:pt x="844" y="794"/>
                  </a:lnTo>
                  <a:lnTo>
                    <a:pt x="906" y="548"/>
                  </a:lnTo>
                  <a:lnTo>
                    <a:pt x="960" y="548"/>
                  </a:lnTo>
                  <a:lnTo>
                    <a:pt x="1024" y="794"/>
                  </a:lnTo>
                  <a:lnTo>
                    <a:pt x="1092" y="548"/>
                  </a:lnTo>
                  <a:lnTo>
                    <a:pt x="1166" y="548"/>
                  </a:lnTo>
                  <a:lnTo>
                    <a:pt x="1122" y="696"/>
                  </a:lnTo>
                  <a:lnTo>
                    <a:pt x="1168" y="696"/>
                  </a:lnTo>
                  <a:lnTo>
                    <a:pt x="1168" y="760"/>
                  </a:lnTo>
                  <a:close/>
                  <a:moveTo>
                    <a:pt x="298" y="624"/>
                  </a:moveTo>
                  <a:lnTo>
                    <a:pt x="340" y="462"/>
                  </a:lnTo>
                  <a:lnTo>
                    <a:pt x="376" y="462"/>
                  </a:lnTo>
                  <a:lnTo>
                    <a:pt x="416" y="624"/>
                  </a:lnTo>
                  <a:lnTo>
                    <a:pt x="462" y="462"/>
                  </a:lnTo>
                  <a:lnTo>
                    <a:pt x="504" y="462"/>
                  </a:lnTo>
                  <a:lnTo>
                    <a:pt x="508" y="456"/>
                  </a:lnTo>
                  <a:lnTo>
                    <a:pt x="540" y="404"/>
                  </a:lnTo>
                  <a:lnTo>
                    <a:pt x="558" y="378"/>
                  </a:lnTo>
                  <a:lnTo>
                    <a:pt x="578" y="354"/>
                  </a:lnTo>
                  <a:lnTo>
                    <a:pt x="564" y="334"/>
                  </a:lnTo>
                  <a:lnTo>
                    <a:pt x="532" y="302"/>
                  </a:lnTo>
                  <a:lnTo>
                    <a:pt x="514" y="286"/>
                  </a:lnTo>
                  <a:lnTo>
                    <a:pt x="478" y="262"/>
                  </a:lnTo>
                  <a:lnTo>
                    <a:pt x="438" y="242"/>
                  </a:lnTo>
                  <a:lnTo>
                    <a:pt x="438" y="190"/>
                  </a:lnTo>
                  <a:lnTo>
                    <a:pt x="428" y="190"/>
                  </a:lnTo>
                  <a:lnTo>
                    <a:pt x="494" y="50"/>
                  </a:lnTo>
                  <a:lnTo>
                    <a:pt x="420" y="12"/>
                  </a:lnTo>
                  <a:lnTo>
                    <a:pt x="372" y="84"/>
                  </a:lnTo>
                  <a:lnTo>
                    <a:pt x="376" y="24"/>
                  </a:lnTo>
                  <a:lnTo>
                    <a:pt x="302" y="14"/>
                  </a:lnTo>
                  <a:lnTo>
                    <a:pt x="278" y="70"/>
                  </a:lnTo>
                  <a:lnTo>
                    <a:pt x="254" y="20"/>
                  </a:lnTo>
                  <a:lnTo>
                    <a:pt x="166" y="46"/>
                  </a:lnTo>
                  <a:lnTo>
                    <a:pt x="232" y="190"/>
                  </a:lnTo>
                  <a:lnTo>
                    <a:pt x="216" y="190"/>
                  </a:lnTo>
                  <a:lnTo>
                    <a:pt x="216" y="250"/>
                  </a:lnTo>
                  <a:lnTo>
                    <a:pt x="172" y="278"/>
                  </a:lnTo>
                  <a:lnTo>
                    <a:pt x="150" y="296"/>
                  </a:lnTo>
                  <a:lnTo>
                    <a:pt x="130" y="314"/>
                  </a:lnTo>
                  <a:lnTo>
                    <a:pt x="110" y="334"/>
                  </a:lnTo>
                  <a:lnTo>
                    <a:pt x="92" y="358"/>
                  </a:lnTo>
                  <a:lnTo>
                    <a:pt x="76" y="382"/>
                  </a:lnTo>
                  <a:lnTo>
                    <a:pt x="48" y="434"/>
                  </a:lnTo>
                  <a:lnTo>
                    <a:pt x="36" y="462"/>
                  </a:lnTo>
                  <a:lnTo>
                    <a:pt x="26" y="492"/>
                  </a:lnTo>
                  <a:lnTo>
                    <a:pt x="16" y="524"/>
                  </a:lnTo>
                  <a:lnTo>
                    <a:pt x="10" y="554"/>
                  </a:lnTo>
                  <a:lnTo>
                    <a:pt x="4" y="588"/>
                  </a:lnTo>
                  <a:lnTo>
                    <a:pt x="0" y="656"/>
                  </a:lnTo>
                  <a:lnTo>
                    <a:pt x="2" y="702"/>
                  </a:lnTo>
                  <a:lnTo>
                    <a:pt x="8" y="746"/>
                  </a:lnTo>
                  <a:lnTo>
                    <a:pt x="18" y="790"/>
                  </a:lnTo>
                  <a:lnTo>
                    <a:pt x="30" y="830"/>
                  </a:lnTo>
                  <a:lnTo>
                    <a:pt x="78" y="840"/>
                  </a:lnTo>
                  <a:lnTo>
                    <a:pt x="126" y="846"/>
                  </a:lnTo>
                  <a:lnTo>
                    <a:pt x="176" y="852"/>
                  </a:lnTo>
                  <a:lnTo>
                    <a:pt x="272" y="860"/>
                  </a:lnTo>
                  <a:lnTo>
                    <a:pt x="370" y="860"/>
                  </a:lnTo>
                  <a:lnTo>
                    <a:pt x="418" y="858"/>
                  </a:lnTo>
                  <a:lnTo>
                    <a:pt x="418" y="790"/>
                  </a:lnTo>
                  <a:lnTo>
                    <a:pt x="420" y="758"/>
                  </a:lnTo>
                  <a:lnTo>
                    <a:pt x="424" y="728"/>
                  </a:lnTo>
                  <a:lnTo>
                    <a:pt x="426" y="710"/>
                  </a:lnTo>
                  <a:lnTo>
                    <a:pt x="394" y="710"/>
                  </a:lnTo>
                  <a:lnTo>
                    <a:pt x="356" y="556"/>
                  </a:lnTo>
                  <a:lnTo>
                    <a:pt x="320" y="710"/>
                  </a:lnTo>
                  <a:lnTo>
                    <a:pt x="280" y="710"/>
                  </a:lnTo>
                  <a:lnTo>
                    <a:pt x="246" y="602"/>
                  </a:lnTo>
                  <a:lnTo>
                    <a:pt x="202" y="602"/>
                  </a:lnTo>
                  <a:lnTo>
                    <a:pt x="202" y="560"/>
                  </a:lnTo>
                  <a:lnTo>
                    <a:pt x="234" y="560"/>
                  </a:lnTo>
                  <a:lnTo>
                    <a:pt x="204" y="462"/>
                  </a:lnTo>
                  <a:lnTo>
                    <a:pt x="252" y="462"/>
                  </a:lnTo>
                  <a:lnTo>
                    <a:pt x="298" y="624"/>
                  </a:lnTo>
                  <a:close/>
                  <a:moveTo>
                    <a:pt x="1878" y="588"/>
                  </a:moveTo>
                  <a:lnTo>
                    <a:pt x="1872" y="554"/>
                  </a:lnTo>
                  <a:lnTo>
                    <a:pt x="1866" y="524"/>
                  </a:lnTo>
                  <a:lnTo>
                    <a:pt x="1856" y="492"/>
                  </a:lnTo>
                  <a:lnTo>
                    <a:pt x="1846" y="462"/>
                  </a:lnTo>
                  <a:lnTo>
                    <a:pt x="1834" y="434"/>
                  </a:lnTo>
                  <a:lnTo>
                    <a:pt x="1806" y="382"/>
                  </a:lnTo>
                  <a:lnTo>
                    <a:pt x="1790" y="358"/>
                  </a:lnTo>
                  <a:lnTo>
                    <a:pt x="1772" y="334"/>
                  </a:lnTo>
                  <a:lnTo>
                    <a:pt x="1752" y="314"/>
                  </a:lnTo>
                  <a:lnTo>
                    <a:pt x="1732" y="296"/>
                  </a:lnTo>
                  <a:lnTo>
                    <a:pt x="1710" y="278"/>
                  </a:lnTo>
                  <a:lnTo>
                    <a:pt x="1666" y="250"/>
                  </a:lnTo>
                  <a:lnTo>
                    <a:pt x="1666" y="190"/>
                  </a:lnTo>
                  <a:lnTo>
                    <a:pt x="1650" y="190"/>
                  </a:lnTo>
                  <a:lnTo>
                    <a:pt x="1716" y="46"/>
                  </a:lnTo>
                  <a:lnTo>
                    <a:pt x="1628" y="20"/>
                  </a:lnTo>
                  <a:lnTo>
                    <a:pt x="1604" y="70"/>
                  </a:lnTo>
                  <a:lnTo>
                    <a:pt x="1580" y="14"/>
                  </a:lnTo>
                  <a:lnTo>
                    <a:pt x="1506" y="24"/>
                  </a:lnTo>
                  <a:lnTo>
                    <a:pt x="1510" y="84"/>
                  </a:lnTo>
                  <a:lnTo>
                    <a:pt x="1462" y="12"/>
                  </a:lnTo>
                  <a:lnTo>
                    <a:pt x="1388" y="50"/>
                  </a:lnTo>
                  <a:lnTo>
                    <a:pt x="1454" y="190"/>
                  </a:lnTo>
                  <a:lnTo>
                    <a:pt x="1444" y="190"/>
                  </a:lnTo>
                  <a:lnTo>
                    <a:pt x="1444" y="242"/>
                  </a:lnTo>
                  <a:lnTo>
                    <a:pt x="1404" y="262"/>
                  </a:lnTo>
                  <a:lnTo>
                    <a:pt x="1368" y="286"/>
                  </a:lnTo>
                  <a:lnTo>
                    <a:pt x="1350" y="302"/>
                  </a:lnTo>
                  <a:lnTo>
                    <a:pt x="1318" y="334"/>
                  </a:lnTo>
                  <a:lnTo>
                    <a:pt x="1304" y="354"/>
                  </a:lnTo>
                  <a:lnTo>
                    <a:pt x="1324" y="378"/>
                  </a:lnTo>
                  <a:lnTo>
                    <a:pt x="1342" y="404"/>
                  </a:lnTo>
                  <a:lnTo>
                    <a:pt x="1374" y="456"/>
                  </a:lnTo>
                  <a:lnTo>
                    <a:pt x="1378" y="462"/>
                  </a:lnTo>
                  <a:lnTo>
                    <a:pt x="1424" y="462"/>
                  </a:lnTo>
                  <a:lnTo>
                    <a:pt x="1470" y="624"/>
                  </a:lnTo>
                  <a:lnTo>
                    <a:pt x="1512" y="462"/>
                  </a:lnTo>
                  <a:lnTo>
                    <a:pt x="1548" y="462"/>
                  </a:lnTo>
                  <a:lnTo>
                    <a:pt x="1588" y="624"/>
                  </a:lnTo>
                  <a:lnTo>
                    <a:pt x="1634" y="462"/>
                  </a:lnTo>
                  <a:lnTo>
                    <a:pt x="1682" y="462"/>
                  </a:lnTo>
                  <a:lnTo>
                    <a:pt x="1652" y="560"/>
                  </a:lnTo>
                  <a:lnTo>
                    <a:pt x="1682" y="560"/>
                  </a:lnTo>
                  <a:lnTo>
                    <a:pt x="1682" y="602"/>
                  </a:lnTo>
                  <a:lnTo>
                    <a:pt x="1640" y="602"/>
                  </a:lnTo>
                  <a:lnTo>
                    <a:pt x="1606" y="710"/>
                  </a:lnTo>
                  <a:lnTo>
                    <a:pt x="1566" y="710"/>
                  </a:lnTo>
                  <a:lnTo>
                    <a:pt x="1528" y="556"/>
                  </a:lnTo>
                  <a:lnTo>
                    <a:pt x="1492" y="710"/>
                  </a:lnTo>
                  <a:lnTo>
                    <a:pt x="1456" y="710"/>
                  </a:lnTo>
                  <a:lnTo>
                    <a:pt x="1458" y="728"/>
                  </a:lnTo>
                  <a:lnTo>
                    <a:pt x="1462" y="758"/>
                  </a:lnTo>
                  <a:lnTo>
                    <a:pt x="1464" y="790"/>
                  </a:lnTo>
                  <a:lnTo>
                    <a:pt x="1464" y="858"/>
                  </a:lnTo>
                  <a:lnTo>
                    <a:pt x="1512" y="860"/>
                  </a:lnTo>
                  <a:lnTo>
                    <a:pt x="1610" y="860"/>
                  </a:lnTo>
                  <a:lnTo>
                    <a:pt x="1706" y="852"/>
                  </a:lnTo>
                  <a:lnTo>
                    <a:pt x="1756" y="846"/>
                  </a:lnTo>
                  <a:lnTo>
                    <a:pt x="1804" y="840"/>
                  </a:lnTo>
                  <a:lnTo>
                    <a:pt x="1852" y="830"/>
                  </a:lnTo>
                  <a:lnTo>
                    <a:pt x="1864" y="790"/>
                  </a:lnTo>
                  <a:lnTo>
                    <a:pt x="1874" y="746"/>
                  </a:lnTo>
                  <a:lnTo>
                    <a:pt x="1880" y="702"/>
                  </a:lnTo>
                  <a:lnTo>
                    <a:pt x="1882" y="656"/>
                  </a:lnTo>
                  <a:lnTo>
                    <a:pt x="1878" y="58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Yoon 윤고딕 530_TT" panose="02090603020101020101" pitchFamily="18" charset="-127"/>
              </a:endParaRPr>
            </a:p>
          </p:txBody>
        </p:sp>
        <p:sp>
          <p:nvSpPr>
            <p:cNvPr id="1032" name="Freeform 8"/>
            <p:cNvSpPr>
              <a:spLocks noEditPoints="1"/>
            </p:cNvSpPr>
            <p:nvPr/>
          </p:nvSpPr>
          <p:spPr bwMode="auto">
            <a:xfrm>
              <a:off x="1457747" y="1375365"/>
              <a:ext cx="560398" cy="548702"/>
            </a:xfrm>
            <a:custGeom>
              <a:avLst/>
              <a:gdLst/>
              <a:ahLst/>
              <a:cxnLst>
                <a:cxn ang="0">
                  <a:pos x="1106" y="540"/>
                </a:cxn>
                <a:cxn ang="0">
                  <a:pos x="1076" y="556"/>
                </a:cxn>
                <a:cxn ang="0">
                  <a:pos x="980" y="612"/>
                </a:cxn>
                <a:cxn ang="0">
                  <a:pos x="894" y="652"/>
                </a:cxn>
                <a:cxn ang="0">
                  <a:pos x="848" y="668"/>
                </a:cxn>
                <a:cxn ang="0">
                  <a:pos x="806" y="678"/>
                </a:cxn>
                <a:cxn ang="0">
                  <a:pos x="766" y="680"/>
                </a:cxn>
                <a:cxn ang="0">
                  <a:pos x="730" y="678"/>
                </a:cxn>
                <a:cxn ang="0">
                  <a:pos x="696" y="670"/>
                </a:cxn>
                <a:cxn ang="0">
                  <a:pos x="666" y="656"/>
                </a:cxn>
                <a:cxn ang="0">
                  <a:pos x="644" y="636"/>
                </a:cxn>
                <a:cxn ang="0">
                  <a:pos x="626" y="614"/>
                </a:cxn>
                <a:cxn ang="0">
                  <a:pos x="618" y="586"/>
                </a:cxn>
                <a:cxn ang="0">
                  <a:pos x="618" y="584"/>
                </a:cxn>
                <a:cxn ang="0">
                  <a:pos x="644" y="580"/>
                </a:cxn>
                <a:cxn ang="0">
                  <a:pos x="794" y="574"/>
                </a:cxn>
                <a:cxn ang="0">
                  <a:pos x="866" y="572"/>
                </a:cxn>
                <a:cxn ang="0">
                  <a:pos x="878" y="568"/>
                </a:cxn>
                <a:cxn ang="0">
                  <a:pos x="896" y="544"/>
                </a:cxn>
                <a:cxn ang="0">
                  <a:pos x="904" y="514"/>
                </a:cxn>
                <a:cxn ang="0">
                  <a:pos x="898" y="496"/>
                </a:cxn>
                <a:cxn ang="0">
                  <a:pos x="890" y="486"/>
                </a:cxn>
                <a:cxn ang="0">
                  <a:pos x="884" y="484"/>
                </a:cxn>
                <a:cxn ang="0">
                  <a:pos x="736" y="458"/>
                </a:cxn>
                <a:cxn ang="0">
                  <a:pos x="658" y="450"/>
                </a:cxn>
                <a:cxn ang="0">
                  <a:pos x="580" y="448"/>
                </a:cxn>
                <a:cxn ang="0">
                  <a:pos x="506" y="456"/>
                </a:cxn>
                <a:cxn ang="0">
                  <a:pos x="438" y="476"/>
                </a:cxn>
                <a:cxn ang="0">
                  <a:pos x="392" y="500"/>
                </a:cxn>
                <a:cxn ang="0">
                  <a:pos x="364" y="522"/>
                </a:cxn>
                <a:cxn ang="0">
                  <a:pos x="340" y="548"/>
                </a:cxn>
                <a:cxn ang="0">
                  <a:pos x="328" y="562"/>
                </a:cxn>
                <a:cxn ang="0">
                  <a:pos x="272" y="604"/>
                </a:cxn>
                <a:cxn ang="0">
                  <a:pos x="196" y="576"/>
                </a:cxn>
                <a:cxn ang="0">
                  <a:pos x="230" y="1126"/>
                </a:cxn>
                <a:cxn ang="0">
                  <a:pos x="386" y="948"/>
                </a:cxn>
                <a:cxn ang="0">
                  <a:pos x="436" y="870"/>
                </a:cxn>
                <a:cxn ang="0">
                  <a:pos x="636" y="880"/>
                </a:cxn>
                <a:cxn ang="0">
                  <a:pos x="720" y="880"/>
                </a:cxn>
                <a:cxn ang="0">
                  <a:pos x="802" y="874"/>
                </a:cxn>
                <a:cxn ang="0">
                  <a:pos x="814" y="870"/>
                </a:cxn>
                <a:cxn ang="0">
                  <a:pos x="878" y="830"/>
                </a:cxn>
                <a:cxn ang="0">
                  <a:pos x="996" y="744"/>
                </a:cxn>
                <a:cxn ang="0">
                  <a:pos x="1104" y="654"/>
                </a:cxn>
                <a:cxn ang="0">
                  <a:pos x="1138" y="620"/>
                </a:cxn>
                <a:cxn ang="0">
                  <a:pos x="1150" y="602"/>
                </a:cxn>
                <a:cxn ang="0">
                  <a:pos x="1150" y="598"/>
                </a:cxn>
                <a:cxn ang="0">
                  <a:pos x="1142" y="574"/>
                </a:cxn>
                <a:cxn ang="0">
                  <a:pos x="1128" y="556"/>
                </a:cxn>
                <a:cxn ang="0">
                  <a:pos x="1106" y="540"/>
                </a:cxn>
                <a:cxn ang="0">
                  <a:pos x="600" y="396"/>
                </a:cxn>
                <a:cxn ang="0">
                  <a:pos x="640" y="396"/>
                </a:cxn>
                <a:cxn ang="0">
                  <a:pos x="748" y="166"/>
                </a:cxn>
                <a:cxn ang="0">
                  <a:pos x="808" y="418"/>
                </a:cxn>
                <a:cxn ang="0">
                  <a:pos x="886" y="436"/>
                </a:cxn>
                <a:cxn ang="0">
                  <a:pos x="1020" y="246"/>
                </a:cxn>
                <a:cxn ang="0">
                  <a:pos x="966" y="172"/>
                </a:cxn>
                <a:cxn ang="0">
                  <a:pos x="932" y="0"/>
                </a:cxn>
                <a:cxn ang="0">
                  <a:pos x="780" y="0"/>
                </a:cxn>
                <a:cxn ang="0">
                  <a:pos x="644" y="286"/>
                </a:cxn>
                <a:cxn ang="0">
                  <a:pos x="480" y="0"/>
                </a:cxn>
                <a:cxn ang="0">
                  <a:pos x="476" y="172"/>
                </a:cxn>
                <a:cxn ang="0">
                  <a:pos x="554" y="246"/>
                </a:cxn>
              </a:cxnLst>
              <a:rect l="0" t="0" r="r" b="b"/>
              <a:pathLst>
                <a:path w="1150" h="1126">
                  <a:moveTo>
                    <a:pt x="1106" y="540"/>
                  </a:moveTo>
                  <a:lnTo>
                    <a:pt x="1106" y="540"/>
                  </a:lnTo>
                  <a:lnTo>
                    <a:pt x="1096" y="546"/>
                  </a:lnTo>
                  <a:lnTo>
                    <a:pt x="1076" y="556"/>
                  </a:lnTo>
                  <a:lnTo>
                    <a:pt x="1016" y="592"/>
                  </a:lnTo>
                  <a:lnTo>
                    <a:pt x="980" y="612"/>
                  </a:lnTo>
                  <a:lnTo>
                    <a:pt x="938" y="634"/>
                  </a:lnTo>
                  <a:lnTo>
                    <a:pt x="894" y="652"/>
                  </a:lnTo>
                  <a:lnTo>
                    <a:pt x="848" y="668"/>
                  </a:lnTo>
                  <a:lnTo>
                    <a:pt x="848" y="668"/>
                  </a:lnTo>
                  <a:lnTo>
                    <a:pt x="828" y="674"/>
                  </a:lnTo>
                  <a:lnTo>
                    <a:pt x="806" y="678"/>
                  </a:lnTo>
                  <a:lnTo>
                    <a:pt x="786" y="680"/>
                  </a:lnTo>
                  <a:lnTo>
                    <a:pt x="766" y="680"/>
                  </a:lnTo>
                  <a:lnTo>
                    <a:pt x="748" y="680"/>
                  </a:lnTo>
                  <a:lnTo>
                    <a:pt x="730" y="678"/>
                  </a:lnTo>
                  <a:lnTo>
                    <a:pt x="712" y="674"/>
                  </a:lnTo>
                  <a:lnTo>
                    <a:pt x="696" y="670"/>
                  </a:lnTo>
                  <a:lnTo>
                    <a:pt x="680" y="664"/>
                  </a:lnTo>
                  <a:lnTo>
                    <a:pt x="666" y="656"/>
                  </a:lnTo>
                  <a:lnTo>
                    <a:pt x="654" y="646"/>
                  </a:lnTo>
                  <a:lnTo>
                    <a:pt x="644" y="636"/>
                  </a:lnTo>
                  <a:lnTo>
                    <a:pt x="634" y="626"/>
                  </a:lnTo>
                  <a:lnTo>
                    <a:pt x="626" y="614"/>
                  </a:lnTo>
                  <a:lnTo>
                    <a:pt x="620" y="600"/>
                  </a:lnTo>
                  <a:lnTo>
                    <a:pt x="618" y="586"/>
                  </a:lnTo>
                  <a:lnTo>
                    <a:pt x="618" y="586"/>
                  </a:lnTo>
                  <a:lnTo>
                    <a:pt x="618" y="584"/>
                  </a:lnTo>
                  <a:lnTo>
                    <a:pt x="624" y="582"/>
                  </a:lnTo>
                  <a:lnTo>
                    <a:pt x="644" y="580"/>
                  </a:lnTo>
                  <a:lnTo>
                    <a:pt x="712" y="576"/>
                  </a:lnTo>
                  <a:lnTo>
                    <a:pt x="794" y="574"/>
                  </a:lnTo>
                  <a:lnTo>
                    <a:pt x="866" y="572"/>
                  </a:lnTo>
                  <a:lnTo>
                    <a:pt x="866" y="572"/>
                  </a:lnTo>
                  <a:lnTo>
                    <a:pt x="872" y="572"/>
                  </a:lnTo>
                  <a:lnTo>
                    <a:pt x="878" y="568"/>
                  </a:lnTo>
                  <a:lnTo>
                    <a:pt x="888" y="558"/>
                  </a:lnTo>
                  <a:lnTo>
                    <a:pt x="896" y="544"/>
                  </a:lnTo>
                  <a:lnTo>
                    <a:pt x="902" y="530"/>
                  </a:lnTo>
                  <a:lnTo>
                    <a:pt x="904" y="514"/>
                  </a:lnTo>
                  <a:lnTo>
                    <a:pt x="902" y="500"/>
                  </a:lnTo>
                  <a:lnTo>
                    <a:pt x="898" y="496"/>
                  </a:lnTo>
                  <a:lnTo>
                    <a:pt x="894" y="490"/>
                  </a:lnTo>
                  <a:lnTo>
                    <a:pt x="890" y="486"/>
                  </a:lnTo>
                  <a:lnTo>
                    <a:pt x="884" y="484"/>
                  </a:lnTo>
                  <a:lnTo>
                    <a:pt x="884" y="484"/>
                  </a:lnTo>
                  <a:lnTo>
                    <a:pt x="812" y="472"/>
                  </a:lnTo>
                  <a:lnTo>
                    <a:pt x="736" y="458"/>
                  </a:lnTo>
                  <a:lnTo>
                    <a:pt x="696" y="454"/>
                  </a:lnTo>
                  <a:lnTo>
                    <a:pt x="658" y="450"/>
                  </a:lnTo>
                  <a:lnTo>
                    <a:pt x="620" y="448"/>
                  </a:lnTo>
                  <a:lnTo>
                    <a:pt x="580" y="448"/>
                  </a:lnTo>
                  <a:lnTo>
                    <a:pt x="544" y="452"/>
                  </a:lnTo>
                  <a:lnTo>
                    <a:pt x="506" y="456"/>
                  </a:lnTo>
                  <a:lnTo>
                    <a:pt x="472" y="464"/>
                  </a:lnTo>
                  <a:lnTo>
                    <a:pt x="438" y="476"/>
                  </a:lnTo>
                  <a:lnTo>
                    <a:pt x="406" y="492"/>
                  </a:lnTo>
                  <a:lnTo>
                    <a:pt x="392" y="500"/>
                  </a:lnTo>
                  <a:lnTo>
                    <a:pt x="378" y="510"/>
                  </a:lnTo>
                  <a:lnTo>
                    <a:pt x="364" y="522"/>
                  </a:lnTo>
                  <a:lnTo>
                    <a:pt x="352" y="534"/>
                  </a:lnTo>
                  <a:lnTo>
                    <a:pt x="340" y="548"/>
                  </a:lnTo>
                  <a:lnTo>
                    <a:pt x="328" y="562"/>
                  </a:lnTo>
                  <a:lnTo>
                    <a:pt x="328" y="562"/>
                  </a:lnTo>
                  <a:lnTo>
                    <a:pt x="300" y="584"/>
                  </a:lnTo>
                  <a:lnTo>
                    <a:pt x="272" y="604"/>
                  </a:lnTo>
                  <a:lnTo>
                    <a:pt x="224" y="634"/>
                  </a:lnTo>
                  <a:lnTo>
                    <a:pt x="196" y="576"/>
                  </a:lnTo>
                  <a:lnTo>
                    <a:pt x="0" y="676"/>
                  </a:lnTo>
                  <a:lnTo>
                    <a:pt x="230" y="1126"/>
                  </a:lnTo>
                  <a:lnTo>
                    <a:pt x="426" y="1026"/>
                  </a:lnTo>
                  <a:lnTo>
                    <a:pt x="386" y="948"/>
                  </a:lnTo>
                  <a:lnTo>
                    <a:pt x="436" y="870"/>
                  </a:lnTo>
                  <a:lnTo>
                    <a:pt x="436" y="870"/>
                  </a:lnTo>
                  <a:lnTo>
                    <a:pt x="544" y="874"/>
                  </a:lnTo>
                  <a:lnTo>
                    <a:pt x="636" y="880"/>
                  </a:lnTo>
                  <a:lnTo>
                    <a:pt x="678" y="880"/>
                  </a:lnTo>
                  <a:lnTo>
                    <a:pt x="720" y="880"/>
                  </a:lnTo>
                  <a:lnTo>
                    <a:pt x="760" y="878"/>
                  </a:lnTo>
                  <a:lnTo>
                    <a:pt x="802" y="874"/>
                  </a:lnTo>
                  <a:lnTo>
                    <a:pt x="802" y="874"/>
                  </a:lnTo>
                  <a:lnTo>
                    <a:pt x="814" y="870"/>
                  </a:lnTo>
                  <a:lnTo>
                    <a:pt x="832" y="860"/>
                  </a:lnTo>
                  <a:lnTo>
                    <a:pt x="878" y="830"/>
                  </a:lnTo>
                  <a:lnTo>
                    <a:pt x="936" y="790"/>
                  </a:lnTo>
                  <a:lnTo>
                    <a:pt x="996" y="744"/>
                  </a:lnTo>
                  <a:lnTo>
                    <a:pt x="1054" y="698"/>
                  </a:lnTo>
                  <a:lnTo>
                    <a:pt x="1104" y="654"/>
                  </a:lnTo>
                  <a:lnTo>
                    <a:pt x="1122" y="636"/>
                  </a:lnTo>
                  <a:lnTo>
                    <a:pt x="1138" y="620"/>
                  </a:lnTo>
                  <a:lnTo>
                    <a:pt x="1146" y="608"/>
                  </a:lnTo>
                  <a:lnTo>
                    <a:pt x="1150" y="602"/>
                  </a:lnTo>
                  <a:lnTo>
                    <a:pt x="1150" y="598"/>
                  </a:lnTo>
                  <a:lnTo>
                    <a:pt x="1150" y="598"/>
                  </a:lnTo>
                  <a:lnTo>
                    <a:pt x="1148" y="586"/>
                  </a:lnTo>
                  <a:lnTo>
                    <a:pt x="1142" y="574"/>
                  </a:lnTo>
                  <a:lnTo>
                    <a:pt x="1136" y="564"/>
                  </a:lnTo>
                  <a:lnTo>
                    <a:pt x="1128" y="556"/>
                  </a:lnTo>
                  <a:lnTo>
                    <a:pt x="1114" y="544"/>
                  </a:lnTo>
                  <a:lnTo>
                    <a:pt x="1106" y="540"/>
                  </a:lnTo>
                  <a:lnTo>
                    <a:pt x="1106" y="540"/>
                  </a:lnTo>
                  <a:close/>
                  <a:moveTo>
                    <a:pt x="600" y="396"/>
                  </a:moveTo>
                  <a:lnTo>
                    <a:pt x="600" y="396"/>
                  </a:lnTo>
                  <a:lnTo>
                    <a:pt x="640" y="396"/>
                  </a:lnTo>
                  <a:lnTo>
                    <a:pt x="692" y="400"/>
                  </a:lnTo>
                  <a:lnTo>
                    <a:pt x="748" y="166"/>
                  </a:lnTo>
                  <a:lnTo>
                    <a:pt x="808" y="418"/>
                  </a:lnTo>
                  <a:lnTo>
                    <a:pt x="808" y="418"/>
                  </a:lnTo>
                  <a:lnTo>
                    <a:pt x="846" y="426"/>
                  </a:lnTo>
                  <a:lnTo>
                    <a:pt x="886" y="436"/>
                  </a:lnTo>
                  <a:lnTo>
                    <a:pt x="944" y="246"/>
                  </a:lnTo>
                  <a:lnTo>
                    <a:pt x="1020" y="246"/>
                  </a:lnTo>
                  <a:lnTo>
                    <a:pt x="1020" y="172"/>
                  </a:lnTo>
                  <a:lnTo>
                    <a:pt x="966" y="172"/>
                  </a:lnTo>
                  <a:lnTo>
                    <a:pt x="1018" y="0"/>
                  </a:lnTo>
                  <a:lnTo>
                    <a:pt x="932" y="0"/>
                  </a:lnTo>
                  <a:lnTo>
                    <a:pt x="852" y="286"/>
                  </a:lnTo>
                  <a:lnTo>
                    <a:pt x="780" y="0"/>
                  </a:lnTo>
                  <a:lnTo>
                    <a:pt x="718" y="0"/>
                  </a:lnTo>
                  <a:lnTo>
                    <a:pt x="644" y="286"/>
                  </a:lnTo>
                  <a:lnTo>
                    <a:pt x="566" y="0"/>
                  </a:lnTo>
                  <a:lnTo>
                    <a:pt x="480" y="0"/>
                  </a:lnTo>
                  <a:lnTo>
                    <a:pt x="532" y="172"/>
                  </a:lnTo>
                  <a:lnTo>
                    <a:pt x="476" y="172"/>
                  </a:lnTo>
                  <a:lnTo>
                    <a:pt x="476" y="246"/>
                  </a:lnTo>
                  <a:lnTo>
                    <a:pt x="554" y="246"/>
                  </a:lnTo>
                  <a:lnTo>
                    <a:pt x="600" y="39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Yoon 윤고딕 530_TT" panose="02090603020101020101" pitchFamily="18" charset="-127"/>
              </a:endParaRPr>
            </a:p>
          </p:txBody>
        </p:sp>
      </p:grpSp>
      <p:grpSp>
        <p:nvGrpSpPr>
          <p:cNvPr id="11" name="그룹 51"/>
          <p:cNvGrpSpPr/>
          <p:nvPr/>
        </p:nvGrpSpPr>
        <p:grpSpPr>
          <a:xfrm>
            <a:off x="7742720" y="1340763"/>
            <a:ext cx="1355025" cy="5148958"/>
            <a:chOff x="1900236" y="384779"/>
            <a:chExt cx="1301207" cy="4002951"/>
          </a:xfrm>
        </p:grpSpPr>
        <p:sp>
          <p:nvSpPr>
            <p:cNvPr id="200" name="모서리가 둥근 직사각형 199"/>
            <p:cNvSpPr/>
            <p:nvPr/>
          </p:nvSpPr>
          <p:spPr>
            <a:xfrm>
              <a:off x="1900236" y="4179693"/>
              <a:ext cx="720000" cy="208037"/>
            </a:xfrm>
            <a:prstGeom prst="roundRect">
              <a:avLst>
                <a:gd name="adj" fmla="val 50000"/>
              </a:avLst>
            </a:prstGeom>
            <a:solidFill>
              <a:srgbClr val="00000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200" dirty="0">
                <a:solidFill>
                  <a:prstClr val="white"/>
                </a:solidFill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201" name="TextBox 200"/>
            <p:cNvSpPr txBox="1"/>
            <p:nvPr/>
          </p:nvSpPr>
          <p:spPr bwMode="auto">
            <a:xfrm>
              <a:off x="1954237" y="4205895"/>
              <a:ext cx="612000" cy="1435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Yoon 윤고딕 550_TT" pitchFamily="18" charset="-127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93" name="TextBox 92"/>
            <p:cNvSpPr txBox="1"/>
            <p:nvPr/>
          </p:nvSpPr>
          <p:spPr bwMode="auto">
            <a:xfrm>
              <a:off x="2238819" y="384779"/>
              <a:ext cx="962624" cy="13160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(</a:t>
              </a:r>
              <a:r>
                <a:rPr kumimoji="0" lang="zh-CN" altLang="en-US" sz="1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单位</a:t>
              </a:r>
              <a:r>
                <a:rPr kumimoji="0" lang="en-US" altLang="ko-KR" sz="11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: </a:t>
              </a:r>
              <a:r>
                <a:rPr kumimoji="0" lang="zh-CN" altLang="en-US" sz="11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亿韩元</a:t>
              </a:r>
              <a:r>
                <a:rPr kumimoji="0" lang="en-US" altLang="ko-KR" sz="11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9" name="그룹 51"/>
          <p:cNvGrpSpPr/>
          <p:nvPr/>
        </p:nvGrpSpPr>
        <p:grpSpPr>
          <a:xfrm>
            <a:off x="6909670" y="6215389"/>
            <a:ext cx="823909" cy="267596"/>
            <a:chOff x="1900236" y="4179693"/>
            <a:chExt cx="720000" cy="208037"/>
          </a:xfrm>
        </p:grpSpPr>
        <p:sp>
          <p:nvSpPr>
            <p:cNvPr id="194" name="모서리가 둥근 직사각형 193"/>
            <p:cNvSpPr/>
            <p:nvPr/>
          </p:nvSpPr>
          <p:spPr>
            <a:xfrm>
              <a:off x="1900236" y="4179693"/>
              <a:ext cx="720000" cy="208037"/>
            </a:xfrm>
            <a:prstGeom prst="roundRect">
              <a:avLst>
                <a:gd name="adj" fmla="val 50000"/>
              </a:avLst>
            </a:prstGeom>
            <a:solidFill>
              <a:srgbClr val="00000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200" dirty="0">
                <a:solidFill>
                  <a:prstClr val="white"/>
                </a:solidFill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95" name="TextBox 194"/>
            <p:cNvSpPr txBox="1"/>
            <p:nvPr/>
          </p:nvSpPr>
          <p:spPr bwMode="auto">
            <a:xfrm>
              <a:off x="1954236" y="4213593"/>
              <a:ext cx="612000" cy="1435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Yoon 윤고딕 550_TT" pitchFamily="18" charset="-127"/>
                  <a:cs typeface="Arial" panose="020B0604020202020204" pitchFamily="34" charset="0"/>
                </a:rPr>
                <a:t>2015</a:t>
              </a:r>
            </a:p>
          </p:txBody>
        </p:sp>
      </p:grpSp>
      <p:grpSp>
        <p:nvGrpSpPr>
          <p:cNvPr id="10" name="그룹 51"/>
          <p:cNvGrpSpPr/>
          <p:nvPr/>
        </p:nvGrpSpPr>
        <p:grpSpPr>
          <a:xfrm>
            <a:off x="6059124" y="6222123"/>
            <a:ext cx="749779" cy="267596"/>
            <a:chOff x="1900236" y="4179693"/>
            <a:chExt cx="720000" cy="208037"/>
          </a:xfrm>
        </p:grpSpPr>
        <p:sp>
          <p:nvSpPr>
            <p:cNvPr id="197" name="모서리가 둥근 직사각형 196"/>
            <p:cNvSpPr/>
            <p:nvPr/>
          </p:nvSpPr>
          <p:spPr>
            <a:xfrm>
              <a:off x="1900236" y="4179693"/>
              <a:ext cx="720000" cy="208037"/>
            </a:xfrm>
            <a:prstGeom prst="roundRect">
              <a:avLst>
                <a:gd name="adj" fmla="val 50000"/>
              </a:avLst>
            </a:prstGeom>
            <a:solidFill>
              <a:srgbClr val="00000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200" dirty="0">
                <a:solidFill>
                  <a:prstClr val="white"/>
                </a:solidFill>
                <a:latin typeface="Arial" panose="020B0604020202020204" pitchFamily="34" charset="0"/>
                <a:ea typeface="Yoon 윤고딕 53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98" name="TextBox 197"/>
            <p:cNvSpPr txBox="1"/>
            <p:nvPr/>
          </p:nvSpPr>
          <p:spPr bwMode="auto">
            <a:xfrm>
              <a:off x="1954236" y="4213304"/>
              <a:ext cx="612000" cy="1435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Yoon 윤고딕 550_TT" pitchFamily="18" charset="-127"/>
                  <a:cs typeface="Arial" panose="020B0604020202020204" pitchFamily="34" charset="0"/>
                </a:rPr>
                <a:t>2010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블랙하단이미지" descr="37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5" name="타원 64"/>
          <p:cNvSpPr/>
          <p:nvPr/>
        </p:nvSpPr>
        <p:spPr>
          <a:xfrm>
            <a:off x="405810" y="4577728"/>
            <a:ext cx="1342016" cy="1342014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 dirty="0">
              <a:solidFill>
                <a:prstClr val="white"/>
              </a:solidFill>
              <a:latin typeface="Yoon 윤고딕 530_TT" panose="02090603020101020101" pitchFamily="18" charset="-127"/>
              <a:ea typeface="Yoon 윤고딕 530_TT" panose="02090603020101020101" pitchFamily="18" charset="-127"/>
            </a:endParaRPr>
          </a:p>
        </p:txBody>
      </p:sp>
      <p:sp>
        <p:nvSpPr>
          <p:cNvPr id="67" name="타원 66"/>
          <p:cNvSpPr/>
          <p:nvPr/>
        </p:nvSpPr>
        <p:spPr>
          <a:xfrm>
            <a:off x="405810" y="4577728"/>
            <a:ext cx="1342016" cy="1342014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 dirty="0">
              <a:solidFill>
                <a:prstClr val="white"/>
              </a:solidFill>
              <a:latin typeface="Yoon 윤고딕 530_TT" panose="02090603020101020101" pitchFamily="18" charset="-127"/>
              <a:ea typeface="Yoon 윤고딕 530_TT" panose="02090603020101020101" pitchFamily="18" charset="-127"/>
            </a:endParaRPr>
          </a:p>
        </p:txBody>
      </p:sp>
      <p:grpSp>
        <p:nvGrpSpPr>
          <p:cNvPr id="68" name="그룹 67"/>
          <p:cNvGrpSpPr/>
          <p:nvPr/>
        </p:nvGrpSpPr>
        <p:grpSpPr>
          <a:xfrm>
            <a:off x="445846" y="4617764"/>
            <a:ext cx="1261944" cy="1261942"/>
            <a:chOff x="1615999" y="1387381"/>
            <a:chExt cx="1469228" cy="1469226"/>
          </a:xfrm>
        </p:grpSpPr>
        <p:grpSp>
          <p:nvGrpSpPr>
            <p:cNvPr id="69" name="그룹 92"/>
            <p:cNvGrpSpPr/>
            <p:nvPr/>
          </p:nvGrpSpPr>
          <p:grpSpPr>
            <a:xfrm>
              <a:off x="1615999" y="1387381"/>
              <a:ext cx="1469228" cy="1469226"/>
              <a:chOff x="1678949" y="1450331"/>
              <a:chExt cx="1343328" cy="1343326"/>
            </a:xfrm>
          </p:grpSpPr>
          <p:sp>
            <p:nvSpPr>
              <p:cNvPr id="71" name="타원 70"/>
              <p:cNvSpPr/>
              <p:nvPr/>
            </p:nvSpPr>
            <p:spPr>
              <a:xfrm>
                <a:off x="1678949" y="1450331"/>
                <a:ext cx="1343328" cy="1343326"/>
              </a:xfrm>
              <a:prstGeom prst="ellipse">
                <a:avLst/>
              </a:prstGeom>
              <a:blipFill>
                <a:blip r:embed="rId3" cstate="print">
                  <a:lum bright="36000" contrast="-22000"/>
                </a:blip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  <p:sp>
            <p:nvSpPr>
              <p:cNvPr id="72" name="Rectangle 15"/>
              <p:cNvSpPr/>
              <p:nvPr/>
            </p:nvSpPr>
            <p:spPr>
              <a:xfrm>
                <a:off x="1775629" y="1954905"/>
                <a:ext cx="1149969" cy="35588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CN" altLang="en-US" sz="17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正直</a:t>
                </a:r>
                <a:endParaRPr kumimoji="0" lang="ko-KR" altLang="en-US" sz="17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40_TT" panose="02090603020101020101" pitchFamily="18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" name="타원 69"/>
            <p:cNvSpPr/>
            <p:nvPr/>
          </p:nvSpPr>
          <p:spPr>
            <a:xfrm>
              <a:off x="1676317" y="1447698"/>
              <a:ext cx="1348592" cy="1348592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</p:grpSp>
      <p:grpSp>
        <p:nvGrpSpPr>
          <p:cNvPr id="12" name="그룹 85"/>
          <p:cNvGrpSpPr/>
          <p:nvPr/>
        </p:nvGrpSpPr>
        <p:grpSpPr>
          <a:xfrm>
            <a:off x="1845970" y="5487694"/>
            <a:ext cx="3852428" cy="540405"/>
            <a:chOff x="3491880" y="2078846"/>
            <a:chExt cx="3852428" cy="540405"/>
          </a:xfrm>
        </p:grpSpPr>
        <p:sp>
          <p:nvSpPr>
            <p:cNvPr id="73" name="Rectangle 15"/>
            <p:cNvSpPr/>
            <p:nvPr/>
          </p:nvSpPr>
          <p:spPr>
            <a:xfrm>
              <a:off x="3491880" y="2356102"/>
              <a:ext cx="3852428" cy="263149"/>
            </a:xfrm>
            <a:prstGeom prst="rect">
              <a:avLst/>
            </a:prstGeom>
            <a:noFill/>
          </p:spPr>
          <p:txBody>
            <a:bodyPr wrap="square" lIns="0">
              <a:spAutoFit/>
              <a:scene3d>
                <a:camera prst="orthographicFront"/>
                <a:lightRig rig="brightRoom" dir="t"/>
              </a:scene3d>
              <a:sp3d prstMaterial="powder">
                <a:bevelT w="1270" h="1270"/>
                <a:contourClr>
                  <a:srgbClr val="002060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用正确的智慧和行动，树立世亚的理想。</a:t>
              </a:r>
              <a:endParaRPr kumimoji="0" lang="en-US" altLang="ko-KR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Rectangle 15"/>
            <p:cNvSpPr/>
            <p:nvPr/>
          </p:nvSpPr>
          <p:spPr>
            <a:xfrm>
              <a:off x="3491880" y="2078846"/>
              <a:ext cx="3446110" cy="286232"/>
            </a:xfrm>
            <a:prstGeom prst="rect">
              <a:avLst/>
            </a:prstGeom>
            <a:noFill/>
          </p:spPr>
          <p:txBody>
            <a:bodyPr wrap="square" l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  <a:contourClr>
                  <a:srgbClr val="002060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b="1" dirty="0" smtClean="0">
                  <a:solidFill>
                    <a:srgbClr val="F43C0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[</a:t>
              </a:r>
              <a:r>
                <a:rPr kumimoji="0" lang="zh-CN" altLang="en-US" sz="1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感谢和</a:t>
              </a:r>
              <a:r>
                <a:rPr kumimoji="0" lang="zh-CN" altLang="en-US" sz="1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谦逊</a:t>
              </a:r>
              <a:r>
                <a:rPr kumimoji="0" lang="ko-KR" altLang="en-US" sz="1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Yoon 윤고딕 540_TT" panose="02090603020101020101" pitchFamily="18" charset="-127"/>
                </a:rPr>
                <a:t> </a:t>
              </a:r>
              <a:r>
                <a:rPr kumimoji="0" lang="en-US" altLang="ko-KR" sz="1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kumimoji="0" lang="zh-CN" altLang="en-US" sz="1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基本和原则</a:t>
              </a:r>
              <a:r>
                <a:rPr kumimoji="0" lang="ko-KR" altLang="en-US" sz="1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Yoon 윤고딕 540_TT" panose="02090603020101020101" pitchFamily="18" charset="-127"/>
                </a:rPr>
                <a:t> </a:t>
              </a:r>
              <a:r>
                <a:rPr kumimoji="0" lang="en-US" altLang="ko-KR" sz="1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kumimoji="0" lang="zh-CN" altLang="en-US" sz="1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言行一致</a:t>
              </a:r>
              <a:r>
                <a:rPr kumimoji="0" lang="en-US" altLang="ko-KR" sz="1400" b="1" dirty="0" smtClean="0">
                  <a:solidFill>
                    <a:srgbClr val="F43C0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]</a:t>
              </a:r>
            </a:p>
          </p:txBody>
        </p:sp>
      </p:grpSp>
      <p:sp>
        <p:nvSpPr>
          <p:cNvPr id="44" name="TextBox 43"/>
          <p:cNvSpPr txBox="1"/>
          <p:nvPr/>
        </p:nvSpPr>
        <p:spPr bwMode="auto">
          <a:xfrm>
            <a:off x="313254" y="220231"/>
            <a:ext cx="763306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Yoon 윤고딕 540_TT" panose="02090603020101020101" pitchFamily="18" charset="-127"/>
                <a:cs typeface="Arial" panose="020B0604020202020204" pitchFamily="34" charset="0"/>
              </a:rPr>
              <a:t>5. Mission &amp; Core Value  </a:t>
            </a:r>
          </a:p>
        </p:txBody>
      </p:sp>
      <p:sp>
        <p:nvSpPr>
          <p:cNvPr id="139" name="메인텍스트"/>
          <p:cNvSpPr txBox="1">
            <a:spLocks noChangeArrowheads="1"/>
          </p:cNvSpPr>
          <p:nvPr/>
        </p:nvSpPr>
        <p:spPr bwMode="auto">
          <a:xfrm>
            <a:off x="344076" y="1480661"/>
            <a:ext cx="6575450" cy="355482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" h="127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zh-CN" altLang="en-US" sz="2100" smtClean="0">
                <a:ln>
                  <a:prstDash val="solid"/>
                </a:ln>
                <a:gradFill rotWithShape="1">
                  <a:gsLst>
                    <a:gs pos="6800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/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通过正直的人、</a:t>
            </a:r>
            <a:r>
              <a:rPr lang="zh-CN" altLang="en-US" sz="2100">
                <a:ln>
                  <a:prstDash val="solid"/>
                </a:ln>
                <a:gradFill rotWithShape="1">
                  <a:gsLst>
                    <a:gs pos="6800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/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规范</a:t>
            </a:r>
            <a:r>
              <a:rPr lang="zh-CN" altLang="en-US" sz="2100" smtClean="0">
                <a:ln>
                  <a:prstDash val="solid"/>
                </a:ln>
                <a:gradFill rotWithShape="1">
                  <a:gsLst>
                    <a:gs pos="6800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/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</a:t>
            </a:r>
            <a:r>
              <a:rPr lang="zh-CN" altLang="en-US" sz="2100" dirty="0" smtClean="0">
                <a:ln>
                  <a:prstDash val="solid"/>
                </a:ln>
                <a:gradFill rotWithShape="1">
                  <a:gsLst>
                    <a:gs pos="6800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/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工作</a:t>
            </a:r>
            <a:r>
              <a:rPr lang="zh-CN" altLang="en-US" sz="2100" smtClean="0">
                <a:ln>
                  <a:prstDash val="solid"/>
                </a:ln>
                <a:gradFill rotWithShape="1">
                  <a:gsLst>
                    <a:gs pos="6800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/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场所、优质的</a:t>
            </a:r>
            <a:r>
              <a:rPr lang="zh-CN" altLang="en-US" sz="2100" dirty="0" smtClean="0">
                <a:ln>
                  <a:prstDash val="solid"/>
                </a:ln>
                <a:gradFill rotWithShape="1">
                  <a:gsLst>
                    <a:gs pos="6800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/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产品，</a:t>
            </a:r>
            <a:endParaRPr lang="ko-KR" altLang="en-US" sz="2100" dirty="0" smtClean="0">
              <a:ln>
                <a:prstDash val="solid"/>
              </a:ln>
              <a:gradFill rotWithShape="1">
                <a:gsLst>
                  <a:gs pos="68000">
                    <a:prstClr val="black">
                      <a:lumMod val="95000"/>
                      <a:lumOff val="5000"/>
                    </a:prstClr>
                  </a:gs>
                  <a:gs pos="100000">
                    <a:prstClr val="black"/>
                  </a:gs>
                </a:gsLst>
                <a:lin ang="5400000"/>
              </a:gradFill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51" name="메인텍스트"/>
          <p:cNvSpPr txBox="1">
            <a:spLocks noChangeArrowheads="1"/>
          </p:cNvSpPr>
          <p:nvPr/>
        </p:nvSpPr>
        <p:spPr bwMode="auto">
          <a:xfrm>
            <a:off x="344076" y="1857803"/>
            <a:ext cx="6575450" cy="355482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" h="127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zh-CN" altLang="en-US" sz="2100" smtClean="0">
                <a:ln>
                  <a:prstDash val="solid"/>
                </a:ln>
                <a:gradFill rotWithShape="1">
                  <a:gsLst>
                    <a:gs pos="6800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/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注重人文关怀，</a:t>
            </a:r>
            <a:r>
              <a:rPr lang="zh-CN" altLang="en-US" sz="2100" dirty="0" smtClean="0">
                <a:ln>
                  <a:prstDash val="solid"/>
                </a:ln>
                <a:gradFill rotWithShape="1">
                  <a:gsLst>
                    <a:gs pos="6800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/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为丰富多彩的生活</a:t>
            </a:r>
            <a:r>
              <a:rPr lang="zh-CN" altLang="en-US" sz="2100" smtClean="0">
                <a:ln>
                  <a:prstDash val="solid"/>
                </a:ln>
                <a:gradFill rotWithShape="1">
                  <a:gsLst>
                    <a:gs pos="6800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/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作出贡献，</a:t>
            </a:r>
            <a:endParaRPr lang="ko-KR" altLang="en-US" sz="2100" dirty="0" smtClean="0">
              <a:ln>
                <a:prstDash val="solid"/>
              </a:ln>
              <a:gradFill rotWithShape="1">
                <a:gsLst>
                  <a:gs pos="68000">
                    <a:prstClr val="black">
                      <a:lumMod val="95000"/>
                      <a:lumOff val="5000"/>
                    </a:prstClr>
                  </a:gs>
                  <a:gs pos="100000">
                    <a:prstClr val="black"/>
                  </a:gs>
                </a:gsLst>
                <a:lin ang="5400000"/>
              </a:gradFill>
              <a:latin typeface="微软雅黑" panose="020B0503020204020204" pitchFamily="34" charset="-122"/>
              <a:ea typeface="Yoon 윤고딕 530_TT" panose="02090603020101020101" pitchFamily="18" charset="-127"/>
              <a:cs typeface="Arial" panose="020B0604020202020204" pitchFamily="34" charset="0"/>
            </a:endParaRPr>
          </a:p>
        </p:txBody>
      </p:sp>
      <p:sp>
        <p:nvSpPr>
          <p:cNvPr id="52" name="메인텍스트"/>
          <p:cNvSpPr txBox="1">
            <a:spLocks noChangeArrowheads="1"/>
          </p:cNvSpPr>
          <p:nvPr/>
        </p:nvSpPr>
        <p:spPr bwMode="auto">
          <a:xfrm>
            <a:off x="344076" y="2236470"/>
            <a:ext cx="6575450" cy="473976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" h="127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zh-CN" altLang="en-US" sz="2800" smtClean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从而</a:t>
            </a:r>
            <a:r>
              <a:rPr lang="en-US" altLang="ko-KR" sz="2800" smtClean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‘</a:t>
            </a:r>
            <a:r>
              <a:rPr lang="zh-CN" altLang="en-US" sz="2800" b="1" smtClean="0">
                <a:ln>
                  <a:prstDash val="solid"/>
                </a:ln>
                <a:solidFill>
                  <a:srgbClr val="F43C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让世界变得美好</a:t>
            </a:r>
            <a:r>
              <a:rPr lang="en-US" altLang="ko-KR" sz="2800" smtClean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’</a:t>
            </a:r>
            <a:r>
              <a:rPr lang="zh-CN" altLang="en-US" sz="2100" smtClean="0">
                <a:ln>
                  <a:prstDash val="solid"/>
                </a:ln>
                <a:gradFill rotWithShape="1">
                  <a:gsLst>
                    <a:gs pos="6800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/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r>
              <a:rPr lang="en-US" altLang="ko-KR" sz="2100" smtClean="0">
                <a:ln>
                  <a:prstDash val="solid"/>
                </a:ln>
                <a:gradFill rotWithShape="1">
                  <a:gsLst>
                    <a:gs pos="68000">
                      <a:prstClr val="black">
                        <a:lumMod val="95000"/>
                        <a:lumOff val="5000"/>
                      </a:prstClr>
                    </a:gs>
                    <a:gs pos="100000">
                      <a:prstClr val="black"/>
                    </a:gs>
                  </a:gsLst>
                  <a:lin ang="540000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ko-KR" sz="2100" dirty="0" smtClean="0">
              <a:ln>
                <a:prstDash val="solid"/>
              </a:ln>
              <a:gradFill rotWithShape="1">
                <a:gsLst>
                  <a:gs pos="68000">
                    <a:prstClr val="black">
                      <a:lumMod val="95000"/>
                      <a:lumOff val="5000"/>
                    </a:prstClr>
                  </a:gs>
                  <a:gs pos="100000">
                    <a:prstClr val="black"/>
                  </a:gs>
                </a:gsLst>
                <a:lin ang="540000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메인텍스트"/>
          <p:cNvSpPr txBox="1">
            <a:spLocks noChangeArrowheads="1"/>
          </p:cNvSpPr>
          <p:nvPr/>
        </p:nvSpPr>
        <p:spPr bwMode="auto">
          <a:xfrm>
            <a:off x="358965" y="981278"/>
            <a:ext cx="6575450" cy="440955"/>
          </a:xfrm>
          <a:prstGeom prst="rect">
            <a:avLst/>
          </a:prstGeom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1270" h="127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Gulim" panose="020B0600000101010101" charset="-127"/>
                <a:ea typeface="Gulim" panose="020B0600000101010101" charset="-127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zh-CN" altLang="en-US" sz="2800" b="1">
                <a:ln>
                  <a:prstDash val="solid"/>
                </a:ln>
                <a:solidFill>
                  <a:srgbClr val="F43C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世</a:t>
            </a:r>
            <a:r>
              <a:rPr lang="zh-CN" altLang="en-US" sz="2800" b="1" smtClean="0">
                <a:ln>
                  <a:prstDash val="solid"/>
                </a:ln>
                <a:solidFill>
                  <a:srgbClr val="F43C0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亚</a:t>
            </a:r>
            <a:r>
              <a:rPr lang="zh-CN" altLang="en-US" sz="2100" smtClean="0">
                <a:ln>
                  <a:prstDash val="solid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旨在成为</a:t>
            </a:r>
            <a:endParaRPr lang="en-US" altLang="ko-KR" sz="2100" dirty="0" smtClean="0">
              <a:ln>
                <a:prstDash val="solid"/>
              </a:ln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타원 42"/>
          <p:cNvSpPr/>
          <p:nvPr/>
        </p:nvSpPr>
        <p:spPr>
          <a:xfrm>
            <a:off x="2880752" y="3764870"/>
            <a:ext cx="1342016" cy="1342014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 dirty="0">
              <a:solidFill>
                <a:prstClr val="white"/>
              </a:solidFill>
              <a:latin typeface="Yoon 윤고딕 530_TT" panose="02090603020101020101" pitchFamily="18" charset="-127"/>
              <a:ea typeface="Yoon 윤고딕 530_TT" panose="02090603020101020101" pitchFamily="18" charset="-127"/>
            </a:endParaRPr>
          </a:p>
        </p:txBody>
      </p:sp>
      <p:sp>
        <p:nvSpPr>
          <p:cNvPr id="46" name="타원 45"/>
          <p:cNvSpPr/>
          <p:nvPr/>
        </p:nvSpPr>
        <p:spPr>
          <a:xfrm>
            <a:off x="2880752" y="3764870"/>
            <a:ext cx="1342016" cy="1342014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 dirty="0">
              <a:solidFill>
                <a:prstClr val="white"/>
              </a:solidFill>
              <a:latin typeface="Yoon 윤고딕 530_TT" panose="02090603020101020101" pitchFamily="18" charset="-127"/>
              <a:ea typeface="Yoon 윤고딕 530_TT" panose="02090603020101020101" pitchFamily="18" charset="-127"/>
            </a:endParaRPr>
          </a:p>
        </p:txBody>
      </p:sp>
      <p:grpSp>
        <p:nvGrpSpPr>
          <p:cNvPr id="50" name="그룹 49"/>
          <p:cNvGrpSpPr/>
          <p:nvPr/>
        </p:nvGrpSpPr>
        <p:grpSpPr>
          <a:xfrm>
            <a:off x="2920788" y="3804906"/>
            <a:ext cx="1261944" cy="1261942"/>
            <a:chOff x="1615999" y="1387381"/>
            <a:chExt cx="1469228" cy="1469226"/>
          </a:xfrm>
        </p:grpSpPr>
        <p:grpSp>
          <p:nvGrpSpPr>
            <p:cNvPr id="53" name="그룹 92"/>
            <p:cNvGrpSpPr/>
            <p:nvPr/>
          </p:nvGrpSpPr>
          <p:grpSpPr>
            <a:xfrm>
              <a:off x="1615999" y="1387381"/>
              <a:ext cx="1469228" cy="1469226"/>
              <a:chOff x="1678949" y="1450331"/>
              <a:chExt cx="1343328" cy="1343326"/>
            </a:xfrm>
          </p:grpSpPr>
          <p:sp>
            <p:nvSpPr>
              <p:cNvPr id="56" name="타원 55"/>
              <p:cNvSpPr/>
              <p:nvPr/>
            </p:nvSpPr>
            <p:spPr>
              <a:xfrm>
                <a:off x="1678949" y="1450331"/>
                <a:ext cx="1343328" cy="1343326"/>
              </a:xfrm>
              <a:prstGeom prst="ellipse">
                <a:avLst/>
              </a:prstGeom>
              <a:blipFill>
                <a:blip r:embed="rId3" cstate="print">
                  <a:lum bright="36000" contrast="-22000"/>
                </a:blip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  <p:sp>
            <p:nvSpPr>
              <p:cNvPr id="57" name="Rectangle 15"/>
              <p:cNvSpPr/>
              <p:nvPr/>
            </p:nvSpPr>
            <p:spPr>
              <a:xfrm>
                <a:off x="1775629" y="1954905"/>
                <a:ext cx="1149969" cy="35588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CN" altLang="en-US" sz="17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热情</a:t>
                </a:r>
                <a:endParaRPr kumimoji="0" lang="ko-KR" altLang="en-US" sz="17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40_TT" panose="02090603020101020101" pitchFamily="18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타원 54"/>
            <p:cNvSpPr/>
            <p:nvPr/>
          </p:nvSpPr>
          <p:spPr>
            <a:xfrm>
              <a:off x="1676317" y="1447698"/>
              <a:ext cx="1348592" cy="1348592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</p:grpSp>
      <p:grpSp>
        <p:nvGrpSpPr>
          <p:cNvPr id="58" name="그룹 81"/>
          <p:cNvGrpSpPr/>
          <p:nvPr/>
        </p:nvGrpSpPr>
        <p:grpSpPr>
          <a:xfrm>
            <a:off x="4381222" y="4464267"/>
            <a:ext cx="2423026" cy="692478"/>
            <a:chOff x="3779911" y="1416738"/>
            <a:chExt cx="2423026" cy="692478"/>
          </a:xfrm>
        </p:grpSpPr>
        <p:sp>
          <p:nvSpPr>
            <p:cNvPr id="59" name="Rectangle 15"/>
            <p:cNvSpPr/>
            <p:nvPr/>
          </p:nvSpPr>
          <p:spPr>
            <a:xfrm>
              <a:off x="3815916" y="1684484"/>
              <a:ext cx="2016224" cy="424732"/>
            </a:xfrm>
            <a:prstGeom prst="rect">
              <a:avLst/>
            </a:prstGeom>
            <a:noFill/>
          </p:spPr>
          <p:txBody>
            <a:bodyPr wrap="square" lIns="0">
              <a:spAutoFit/>
              <a:scene3d>
                <a:camera prst="orthographicFront"/>
                <a:lightRig rig="brightRoom" dir="t"/>
              </a:scene3d>
              <a:sp3d prstMaterial="powder">
                <a:bevelT w="1270" h="1270"/>
                <a:contourClr>
                  <a:srgbClr val="002060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主动挑战变化并创造出新的可能性。</a:t>
              </a:r>
              <a:endParaRPr kumimoji="0" lang="en-US" altLang="ko-KR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Rectangle 15"/>
            <p:cNvSpPr/>
            <p:nvPr/>
          </p:nvSpPr>
          <p:spPr>
            <a:xfrm>
              <a:off x="3779911" y="1416738"/>
              <a:ext cx="2423026" cy="286232"/>
            </a:xfrm>
            <a:prstGeom prst="rect">
              <a:avLst/>
            </a:prstGeom>
            <a:noFill/>
          </p:spPr>
          <p:txBody>
            <a:bodyPr wrap="square" l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  <a:contourClr>
                  <a:srgbClr val="002060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b="1" dirty="0" smtClean="0">
                  <a:solidFill>
                    <a:srgbClr val="F43C0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[</a:t>
              </a:r>
              <a:r>
                <a:rPr kumimoji="0" lang="zh-CN" altLang="en-US" sz="1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主人翁精神</a:t>
              </a:r>
              <a:r>
                <a:rPr kumimoji="0" lang="ko-KR" altLang="en-US" sz="1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Yoon 윤고딕 540_TT" panose="02090603020101020101" pitchFamily="18" charset="-127"/>
                </a:rPr>
                <a:t> </a:t>
              </a:r>
              <a:r>
                <a:rPr kumimoji="0" lang="en-US" altLang="ko-KR" sz="1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kumimoji="0" lang="zh-CN" altLang="en-US" sz="1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敏捷</a:t>
              </a:r>
              <a:r>
                <a:rPr kumimoji="0" lang="zh-CN" altLang="en-US" sz="1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性</a:t>
              </a:r>
              <a:r>
                <a:rPr kumimoji="0" lang="ko-KR" altLang="en-US" sz="1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Yoon 윤고딕 540_TT" panose="02090603020101020101" pitchFamily="18" charset="-127"/>
                </a:rPr>
                <a:t> </a:t>
              </a:r>
              <a:r>
                <a:rPr kumimoji="0" lang="en-US" altLang="ko-KR" sz="14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kumimoji="0" lang="zh-CN" altLang="en-US" sz="1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挑战</a:t>
              </a:r>
              <a:r>
                <a:rPr kumimoji="0" lang="en-US" altLang="ko-KR" sz="1400" b="1" dirty="0" smtClean="0">
                  <a:solidFill>
                    <a:srgbClr val="F43C0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]</a:t>
              </a:r>
            </a:p>
          </p:txBody>
        </p:sp>
      </p:grpSp>
      <p:sp>
        <p:nvSpPr>
          <p:cNvPr id="61" name="타원 60"/>
          <p:cNvSpPr/>
          <p:nvPr/>
        </p:nvSpPr>
        <p:spPr>
          <a:xfrm>
            <a:off x="5383311" y="2987572"/>
            <a:ext cx="1342016" cy="1342014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 dirty="0">
              <a:solidFill>
                <a:prstClr val="white"/>
              </a:solidFill>
              <a:latin typeface="Yoon 윤고딕 530_TT" panose="02090603020101020101" pitchFamily="18" charset="-127"/>
              <a:ea typeface="Yoon 윤고딕 530_TT" panose="02090603020101020101" pitchFamily="18" charset="-127"/>
            </a:endParaRPr>
          </a:p>
        </p:txBody>
      </p:sp>
      <p:sp>
        <p:nvSpPr>
          <p:cNvPr id="66" name="타원 65"/>
          <p:cNvSpPr/>
          <p:nvPr/>
        </p:nvSpPr>
        <p:spPr>
          <a:xfrm>
            <a:off x="5383311" y="2987572"/>
            <a:ext cx="1342016" cy="1342014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 dirty="0">
              <a:solidFill>
                <a:prstClr val="white"/>
              </a:solidFill>
              <a:latin typeface="Yoon 윤고딕 530_TT" panose="02090603020101020101" pitchFamily="18" charset="-127"/>
              <a:ea typeface="Yoon 윤고딕 530_TT" panose="02090603020101020101" pitchFamily="18" charset="-127"/>
            </a:endParaRPr>
          </a:p>
        </p:txBody>
      </p:sp>
      <p:grpSp>
        <p:nvGrpSpPr>
          <p:cNvPr id="78" name="그룹 77"/>
          <p:cNvGrpSpPr/>
          <p:nvPr/>
        </p:nvGrpSpPr>
        <p:grpSpPr>
          <a:xfrm>
            <a:off x="5423347" y="3027608"/>
            <a:ext cx="1261944" cy="1261942"/>
            <a:chOff x="1615999" y="1387381"/>
            <a:chExt cx="1469228" cy="1469226"/>
          </a:xfrm>
        </p:grpSpPr>
        <p:grpSp>
          <p:nvGrpSpPr>
            <p:cNvPr id="79" name="그룹 92"/>
            <p:cNvGrpSpPr/>
            <p:nvPr/>
          </p:nvGrpSpPr>
          <p:grpSpPr>
            <a:xfrm>
              <a:off x="1615999" y="1387381"/>
              <a:ext cx="1469228" cy="1469226"/>
              <a:chOff x="1678949" y="1450331"/>
              <a:chExt cx="1343328" cy="1343326"/>
            </a:xfrm>
          </p:grpSpPr>
          <p:sp>
            <p:nvSpPr>
              <p:cNvPr id="89" name="타원 88"/>
              <p:cNvSpPr/>
              <p:nvPr/>
            </p:nvSpPr>
            <p:spPr>
              <a:xfrm>
                <a:off x="1678949" y="1450331"/>
                <a:ext cx="1343328" cy="1343326"/>
              </a:xfrm>
              <a:prstGeom prst="ellipse">
                <a:avLst/>
              </a:prstGeom>
              <a:blipFill>
                <a:blip r:embed="rId3" cstate="print">
                  <a:lum bright="36000" contrast="-22000"/>
                </a:blip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 dirty="0">
                  <a:solidFill>
                    <a:prstClr val="white"/>
                  </a:solidFill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  <p:sp>
            <p:nvSpPr>
              <p:cNvPr id="91" name="Rectangle 15"/>
              <p:cNvSpPr/>
              <p:nvPr/>
            </p:nvSpPr>
            <p:spPr>
              <a:xfrm>
                <a:off x="1731796" y="1954905"/>
                <a:ext cx="1237635" cy="35588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CN" altLang="en-US" sz="17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实力</a:t>
                </a:r>
                <a:endParaRPr kumimoji="0" lang="ko-KR" altLang="en-US" sz="17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40_TT" panose="02090603020101020101" pitchFamily="18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1" name="타원 80"/>
            <p:cNvSpPr/>
            <p:nvPr/>
          </p:nvSpPr>
          <p:spPr>
            <a:xfrm>
              <a:off x="1676317" y="1447698"/>
              <a:ext cx="1348591" cy="1348592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 dirty="0">
                <a:solidFill>
                  <a:prstClr val="white"/>
                </a:solidFill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</p:grpSp>
      <p:grpSp>
        <p:nvGrpSpPr>
          <p:cNvPr id="92" name="그룹 84"/>
          <p:cNvGrpSpPr/>
          <p:nvPr/>
        </p:nvGrpSpPr>
        <p:grpSpPr>
          <a:xfrm>
            <a:off x="6947234" y="3574909"/>
            <a:ext cx="2085931" cy="698032"/>
            <a:chOff x="3779912" y="2743200"/>
            <a:chExt cx="2958955" cy="698032"/>
          </a:xfrm>
        </p:grpSpPr>
        <p:sp>
          <p:nvSpPr>
            <p:cNvPr id="93" name="Rectangle 15"/>
            <p:cNvSpPr/>
            <p:nvPr/>
          </p:nvSpPr>
          <p:spPr>
            <a:xfrm>
              <a:off x="3779913" y="3016500"/>
              <a:ext cx="2958954" cy="424732"/>
            </a:xfrm>
            <a:prstGeom prst="rect">
              <a:avLst/>
            </a:prstGeom>
            <a:noFill/>
          </p:spPr>
          <p:txBody>
            <a:bodyPr wrap="square" lIns="0">
              <a:spAutoFit/>
              <a:scene3d>
                <a:camera prst="orthographicFront"/>
                <a:lightRig rig="brightRoom" dir="t"/>
              </a:scene3d>
              <a:sp3d prstMaterial="powder">
                <a:bevelT w="1270" h="1270"/>
                <a:contourClr>
                  <a:srgbClr val="002060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通过合作，共享各种</a:t>
              </a:r>
              <a:r>
                <a:rPr kumimoji="0" lang="zh-CN" altLang="en-US" sz="120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才能并完美收工。</a:t>
              </a:r>
              <a:endParaRPr kumimoji="0" lang="en-US" altLang="ko-KR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Rectangle 15"/>
            <p:cNvSpPr/>
            <p:nvPr/>
          </p:nvSpPr>
          <p:spPr>
            <a:xfrm>
              <a:off x="3779912" y="2743200"/>
              <a:ext cx="2810462" cy="286232"/>
            </a:xfrm>
            <a:prstGeom prst="rect">
              <a:avLst/>
            </a:prstGeom>
            <a:noFill/>
          </p:spPr>
          <p:txBody>
            <a:bodyPr wrap="square" lIns="0">
              <a:spAutoFit/>
              <a:scene3d>
                <a:camera prst="orthographicFront"/>
                <a:lightRig rig="brightRoom" dir="t"/>
              </a:scene3d>
              <a:sp3d extrusionH="57150" prstMaterial="powder">
                <a:bevelT w="1270" h="1270"/>
                <a:contourClr>
                  <a:srgbClr val="002060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b="1" dirty="0" smtClean="0">
                  <a:solidFill>
                    <a:srgbClr val="F43C0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[</a:t>
              </a:r>
              <a:r>
                <a:rPr kumimoji="0" lang="zh-CN" altLang="en-US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洞察力</a:t>
              </a:r>
              <a:r>
                <a:rPr kumimoji="0" lang="ko-KR" altLang="en-US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Yoon 윤고딕 540_TT" panose="02090603020101020101" pitchFamily="18" charset="-127"/>
                </a:rPr>
                <a:t> </a:t>
              </a:r>
              <a:r>
                <a:rPr kumimoji="0" lang="en-US" altLang="ko-KR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kumimoji="0" lang="zh-CN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协作</a:t>
              </a:r>
              <a:r>
                <a:rPr kumimoji="0" lang="ko-KR" altLang="en-US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Yoon 윤고딕 540_TT" panose="02090603020101020101" pitchFamily="18" charset="-127"/>
                </a:rPr>
                <a:t> </a:t>
              </a:r>
              <a:r>
                <a:rPr kumimoji="0" lang="en-US" altLang="ko-KR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kumimoji="0" lang="zh-CN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完成</a:t>
              </a:r>
              <a:r>
                <a:rPr kumimoji="0" lang="en-US" altLang="ko-KR" sz="1400" b="1" dirty="0" smtClean="0">
                  <a:solidFill>
                    <a:srgbClr val="F43C0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]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8" name="그림 57" descr="54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-11623"/>
            <a:ext cx="4067944" cy="6858000"/>
          </a:xfrm>
          <a:prstGeom prst="snip1Rect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/>
          <p:cNvSpPr txBox="1"/>
          <p:nvPr/>
        </p:nvSpPr>
        <p:spPr bwMode="auto">
          <a:xfrm>
            <a:off x="323528" y="1526354"/>
            <a:ext cx="283661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292100" dist="609600" dir="11100000">
                    <a:prstClr val="black">
                      <a:alpha val="0"/>
                    </a:prstClr>
                  </a:innerShdw>
                </a:effectLst>
                <a:latin typeface="Arial" panose="020B0604020202020204" pitchFamily="34" charset="0"/>
                <a:ea typeface="Yoon 윤고딕 550_TT" pitchFamily="18" charset="-127"/>
                <a:cs typeface="Arial" panose="020B0604020202020204" pitchFamily="34" charset="0"/>
              </a:rPr>
              <a:t>BUSINESS OVERVIEW</a:t>
            </a:r>
          </a:p>
        </p:txBody>
      </p:sp>
      <p:pic>
        <p:nvPicPr>
          <p:cNvPr id="61" name="그림 60" descr="54.png"/>
          <p:cNvPicPr>
            <a:picLocks noChangeAspect="1"/>
          </p:cNvPicPr>
          <p:nvPr/>
        </p:nvPicPr>
        <p:blipFill>
          <a:blip r:embed="rId4" cstate="print"/>
          <a:srcRect l="60952" t="33200" b="63650"/>
          <a:stretch>
            <a:fillRect/>
          </a:stretch>
        </p:blipFill>
        <p:spPr>
          <a:xfrm>
            <a:off x="0" y="1735874"/>
            <a:ext cx="3876675" cy="216024"/>
          </a:xfrm>
          <a:prstGeom prst="snip1Rect">
            <a:avLst>
              <a:gd name="adj" fmla="val 0"/>
            </a:avLst>
          </a:prstGeom>
          <a:effectLst/>
        </p:spPr>
      </p:pic>
      <p:cxnSp>
        <p:nvCxnSpPr>
          <p:cNvPr id="62" name="직선 연결선 61"/>
          <p:cNvCxnSpPr/>
          <p:nvPr/>
        </p:nvCxnSpPr>
        <p:spPr>
          <a:xfrm>
            <a:off x="332154" y="1732431"/>
            <a:ext cx="35028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7"/>
          <p:cNvGrpSpPr/>
          <p:nvPr/>
        </p:nvGrpSpPr>
        <p:grpSpPr>
          <a:xfrm>
            <a:off x="332154" y="5207096"/>
            <a:ext cx="3640025" cy="1051702"/>
            <a:chOff x="5796136" y="5530159"/>
            <a:chExt cx="3640025" cy="1051702"/>
          </a:xfrm>
        </p:grpSpPr>
        <p:sp>
          <p:nvSpPr>
            <p:cNvPr id="131" name="Rectangle 15"/>
            <p:cNvSpPr/>
            <p:nvPr/>
          </p:nvSpPr>
          <p:spPr>
            <a:xfrm>
              <a:off x="5905084" y="5530159"/>
              <a:ext cx="3338325" cy="249877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500"/>
                </a:spcBef>
                <a:defRPr/>
              </a:pPr>
              <a:r>
                <a:rPr lang="zh-CN" altLang="en-US" sz="1600" b="1" spc="-7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确保世界级水平的专业竞争力</a:t>
              </a:r>
              <a:endParaRPr lang="ko-KR" altLang="en-US" sz="1600" b="1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Yoon 윤고딕 540_TT" panose="0209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32" name="직사각형 131"/>
            <p:cNvSpPr/>
            <p:nvPr/>
          </p:nvSpPr>
          <p:spPr>
            <a:xfrm>
              <a:off x="5796136" y="5573986"/>
              <a:ext cx="45719" cy="180000"/>
            </a:xfrm>
            <a:prstGeom prst="rect">
              <a:avLst/>
            </a:prstGeom>
            <a:solidFill>
              <a:srgbClr val="E6492A"/>
            </a:solidFill>
            <a:ln>
              <a:noFill/>
            </a:ln>
            <a:effectLst>
              <a:innerShdw blurRad="38100" dist="38100" dir="16200000">
                <a:prstClr val="black">
                  <a:alpha val="41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Yoon 윤고딕 530_TT" panose="02090603020101020101" pitchFamily="18" charset="-127"/>
                <a:ea typeface="Yoon 윤고딕 530_TT" panose="02090603020101020101" pitchFamily="18" charset="-127"/>
              </a:endParaRPr>
            </a:p>
          </p:txBody>
        </p:sp>
        <p:sp>
          <p:nvSpPr>
            <p:cNvPr id="50" name="Rectangle 15"/>
            <p:cNvSpPr/>
            <p:nvPr/>
          </p:nvSpPr>
          <p:spPr>
            <a:xfrm>
              <a:off x="5863894" y="5843197"/>
              <a:ext cx="3572267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构建高级特殊钢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一条线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生产体制</a:t>
              </a: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年度炼钢产能</a:t>
              </a:r>
              <a:r>
                <a:rPr lang="en-US" altLang="zh-CN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120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万吨</a:t>
              </a:r>
              <a:endPara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拥有</a:t>
              </a:r>
              <a:r>
                <a:rPr lang="en-US" altLang="zh-CN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115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种最新检测设备，建立了针对客户的质检体系</a:t>
              </a:r>
              <a:endPara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320340" y="2135686"/>
            <a:ext cx="3831226" cy="1608427"/>
            <a:chOff x="320340" y="2114261"/>
            <a:chExt cx="3831226" cy="1608427"/>
          </a:xfrm>
        </p:grpSpPr>
        <p:grpSp>
          <p:nvGrpSpPr>
            <p:cNvPr id="2" name="그룹 66"/>
            <p:cNvGrpSpPr/>
            <p:nvPr/>
          </p:nvGrpSpPr>
          <p:grpSpPr>
            <a:xfrm>
              <a:off x="320340" y="2970482"/>
              <a:ext cx="2530414" cy="252000"/>
              <a:chOff x="5787427" y="3216508"/>
              <a:chExt cx="2530414" cy="252000"/>
            </a:xfrm>
          </p:grpSpPr>
          <p:sp>
            <p:nvSpPr>
              <p:cNvPr id="137" name="Rectangle 15"/>
              <p:cNvSpPr/>
              <p:nvPr/>
            </p:nvSpPr>
            <p:spPr>
              <a:xfrm>
                <a:off x="6949841" y="3252420"/>
                <a:ext cx="1368000" cy="20005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1</a:t>
                </a: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兆</a:t>
                </a:r>
                <a:r>
                  <a:rPr lang="en-US" altLang="ko-KR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4,708</a:t>
                </a:r>
                <a:r>
                  <a:rPr lang="zh-CN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亿韩元</a:t>
                </a:r>
                <a:endParaRPr lang="ko-KR" alt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3" name="그룹 77"/>
              <p:cNvGrpSpPr/>
              <p:nvPr/>
            </p:nvGrpSpPr>
            <p:grpSpPr>
              <a:xfrm>
                <a:off x="5787427" y="3216508"/>
                <a:ext cx="1044000" cy="252000"/>
                <a:chOff x="828876" y="3461869"/>
                <a:chExt cx="900000" cy="252000"/>
              </a:xfrm>
            </p:grpSpPr>
            <p:sp>
              <p:nvSpPr>
                <p:cNvPr id="139" name="양쪽 모서리가 둥근 사각형 138"/>
                <p:cNvSpPr/>
                <p:nvPr/>
              </p:nvSpPr>
              <p:spPr>
                <a:xfrm rot="5400000" flipH="1">
                  <a:off x="1152876" y="3137869"/>
                  <a:ext cx="252000" cy="9000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0000">
                    <a:alpha val="73000"/>
                  </a:srgbClr>
                </a:solidFill>
                <a:ln>
                  <a:noFill/>
                </a:ln>
                <a:effectLst>
                  <a:innerShdw blurRad="38100" dist="25400" dir="15900000">
                    <a:prstClr val="black">
                      <a:alpha val="88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ko-KR" altLang="en-US" dirty="0">
                    <a:latin typeface="Yoon 윤고딕 530_TT" panose="02090603020101020101" pitchFamily="18" charset="-127"/>
                    <a:ea typeface="Yoon 윤고딕 530_TT" panose="02090603020101020101" pitchFamily="18" charset="-127"/>
                  </a:endParaRPr>
                </a:p>
              </p:txBody>
            </p:sp>
            <p:sp>
              <p:nvSpPr>
                <p:cNvPr id="140" name="Rectangle 15"/>
                <p:cNvSpPr/>
                <p:nvPr/>
              </p:nvSpPr>
              <p:spPr>
                <a:xfrm>
                  <a:off x="900964" y="3491442"/>
                  <a:ext cx="648000" cy="200055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1270"/>
                  </a:sp3d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dist"/>
                  <a:r>
                    <a:rPr lang="zh-CN" altLang="en-US" sz="1300" dirty="0" smtClean="0">
                      <a:solidFill>
                        <a:schemeClr val="bg1"/>
                      </a:solidFill>
                      <a:effectLst>
                        <a:innerShdw blurRad="292100" dist="609600" dir="11100000">
                          <a:prstClr val="black">
                            <a:alpha val="0"/>
                          </a:prstClr>
                        </a:inn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资产总额</a:t>
                  </a:r>
                  <a:endParaRPr lang="ko-KR" altLang="en-US" sz="1300" dirty="0" smtClean="0">
                    <a:solidFill>
                      <a:schemeClr val="bg1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Yoon 윤고딕 530_TT" panose="02090603020101020101" pitchFamily="18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" name="그룹 66"/>
            <p:cNvGrpSpPr/>
            <p:nvPr/>
          </p:nvGrpSpPr>
          <p:grpSpPr>
            <a:xfrm>
              <a:off x="320340" y="3255889"/>
              <a:ext cx="3831226" cy="466799"/>
              <a:chOff x="5787427" y="3216508"/>
              <a:chExt cx="3831226" cy="466799"/>
            </a:xfrm>
          </p:grpSpPr>
          <p:sp>
            <p:nvSpPr>
              <p:cNvPr id="41" name="Rectangle 15"/>
              <p:cNvSpPr/>
              <p:nvPr/>
            </p:nvSpPr>
            <p:spPr>
              <a:xfrm>
                <a:off x="6949841" y="3252420"/>
                <a:ext cx="2668812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不锈钢线材</a:t>
                </a:r>
                <a:r>
                  <a:rPr lang="en-US" altLang="ko-KR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/</a:t>
                </a: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钢棒</a:t>
                </a:r>
                <a:r>
                  <a:rPr lang="en-US" altLang="ko-KR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/</a:t>
                </a:r>
                <a:r>
                  <a:rPr lang="zh-CN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钢管</a:t>
                </a:r>
                <a:r>
                  <a:rPr lang="en-US" altLang="zh-CN" sz="11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(</a:t>
                </a:r>
                <a:r>
                  <a:rPr lang="zh-CN" altLang="en-US" sz="11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无缝</a:t>
                </a:r>
                <a:r>
                  <a:rPr lang="en-US" altLang="zh-CN" sz="11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)</a:t>
                </a:r>
                <a:r>
                  <a:rPr lang="en-US" altLang="ko-KR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,</a:t>
                </a:r>
              </a:p>
              <a:p>
                <a:r>
                  <a:rPr lang="zh-CN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工具钢、模具钢、特殊合金等</a:t>
                </a:r>
                <a:endParaRPr lang="ko-KR" alt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8" name="그룹 77"/>
              <p:cNvGrpSpPr/>
              <p:nvPr/>
            </p:nvGrpSpPr>
            <p:grpSpPr>
              <a:xfrm>
                <a:off x="5787427" y="3216508"/>
                <a:ext cx="1044000" cy="252000"/>
                <a:chOff x="828876" y="3461869"/>
                <a:chExt cx="900000" cy="252000"/>
              </a:xfrm>
            </p:grpSpPr>
            <p:sp>
              <p:nvSpPr>
                <p:cNvPr id="43" name="양쪽 모서리가 둥근 사각형 42"/>
                <p:cNvSpPr/>
                <p:nvPr/>
              </p:nvSpPr>
              <p:spPr>
                <a:xfrm rot="5400000" flipH="1">
                  <a:off x="1152876" y="3137869"/>
                  <a:ext cx="252000" cy="9000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0000">
                    <a:alpha val="73000"/>
                  </a:srgbClr>
                </a:solidFill>
                <a:ln>
                  <a:noFill/>
                </a:ln>
                <a:effectLst>
                  <a:innerShdw blurRad="38100" dist="25400" dir="15900000">
                    <a:prstClr val="black">
                      <a:alpha val="88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ko-KR" altLang="en-US" dirty="0">
                    <a:latin typeface="Yoon 윤고딕 530_TT" panose="02090603020101020101" pitchFamily="18" charset="-127"/>
                    <a:ea typeface="Yoon 윤고딕 530_TT" panose="02090603020101020101" pitchFamily="18" charset="-127"/>
                  </a:endParaRPr>
                </a:p>
              </p:txBody>
            </p:sp>
            <p:sp>
              <p:nvSpPr>
                <p:cNvPr id="45" name="Rectangle 15"/>
                <p:cNvSpPr/>
                <p:nvPr/>
              </p:nvSpPr>
              <p:spPr>
                <a:xfrm>
                  <a:off x="900964" y="3491442"/>
                  <a:ext cx="648000" cy="200055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1270"/>
                  </a:sp3d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dist"/>
                  <a:r>
                    <a:rPr lang="zh-CN" altLang="en-US" sz="1300" dirty="0" smtClean="0">
                      <a:solidFill>
                        <a:schemeClr val="bg1"/>
                      </a:solidFill>
                      <a:effectLst>
                        <a:innerShdw blurRad="292100" dist="609600" dir="11100000">
                          <a:prstClr val="black">
                            <a:alpha val="0"/>
                          </a:prstClr>
                        </a:inn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产品</a:t>
                  </a:r>
                  <a:endParaRPr lang="ko-KR" altLang="en-US" sz="1300" dirty="0" smtClean="0">
                    <a:solidFill>
                      <a:schemeClr val="bg1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Yoon 윤고딕 530_TT" panose="02090603020101020101" pitchFamily="18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" name="그룹 63"/>
            <p:cNvGrpSpPr/>
            <p:nvPr/>
          </p:nvGrpSpPr>
          <p:grpSpPr>
            <a:xfrm>
              <a:off x="320340" y="2114261"/>
              <a:ext cx="2530414" cy="252000"/>
              <a:chOff x="5787427" y="2382432"/>
              <a:chExt cx="2530414" cy="252000"/>
            </a:xfrm>
          </p:grpSpPr>
          <p:sp>
            <p:nvSpPr>
              <p:cNvPr id="149" name="Rectangle 15"/>
              <p:cNvSpPr/>
              <p:nvPr/>
            </p:nvSpPr>
            <p:spPr>
              <a:xfrm>
                <a:off x="6949841" y="2418344"/>
                <a:ext cx="1368000" cy="20005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1966</a:t>
                </a: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年</a:t>
                </a:r>
                <a:endParaRPr lang="ko-KR" alt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11" name="그룹 77"/>
              <p:cNvGrpSpPr/>
              <p:nvPr/>
            </p:nvGrpSpPr>
            <p:grpSpPr>
              <a:xfrm>
                <a:off x="5787427" y="2382432"/>
                <a:ext cx="1044000" cy="252000"/>
                <a:chOff x="828876" y="3461869"/>
                <a:chExt cx="900000" cy="252000"/>
              </a:xfrm>
            </p:grpSpPr>
            <p:sp>
              <p:nvSpPr>
                <p:cNvPr id="151" name="양쪽 모서리가 둥근 사각형 150"/>
                <p:cNvSpPr/>
                <p:nvPr/>
              </p:nvSpPr>
              <p:spPr>
                <a:xfrm rot="5400000" flipH="1">
                  <a:off x="1152876" y="3137869"/>
                  <a:ext cx="252000" cy="9000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0000">
                    <a:alpha val="73000"/>
                  </a:srgbClr>
                </a:solidFill>
                <a:ln>
                  <a:noFill/>
                </a:ln>
                <a:effectLst>
                  <a:innerShdw blurRad="38100" dist="25400" dir="15900000">
                    <a:prstClr val="black">
                      <a:alpha val="88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ko-KR" altLang="en-US" dirty="0">
                    <a:latin typeface="Yoon 윤고딕 530_TT" panose="02090603020101020101" pitchFamily="18" charset="-127"/>
                    <a:ea typeface="Yoon 윤고딕 530_TT" panose="02090603020101020101" pitchFamily="18" charset="-127"/>
                  </a:endParaRPr>
                </a:p>
              </p:txBody>
            </p:sp>
            <p:sp>
              <p:nvSpPr>
                <p:cNvPr id="152" name="Rectangle 15"/>
                <p:cNvSpPr/>
                <p:nvPr/>
              </p:nvSpPr>
              <p:spPr>
                <a:xfrm>
                  <a:off x="900964" y="3491442"/>
                  <a:ext cx="648000" cy="200055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1270"/>
                  </a:sp3d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dist"/>
                  <a:r>
                    <a:rPr lang="zh-CN" altLang="en-US" sz="1300" dirty="0">
                      <a:solidFill>
                        <a:schemeClr val="bg1"/>
                      </a:solidFill>
                      <a:effectLst>
                        <a:innerShdw blurRad="292100" dist="609600" dir="11100000">
                          <a:prstClr val="black">
                            <a:alpha val="0"/>
                          </a:prstClr>
                        </a:inn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成立</a:t>
                  </a:r>
                  <a:endParaRPr lang="ko-KR" altLang="en-US" sz="1300" dirty="0" smtClean="0">
                    <a:solidFill>
                      <a:schemeClr val="bg1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Yoon 윤고딕 530_TT" panose="02090603020101020101" pitchFamily="18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" name="그룹 64"/>
            <p:cNvGrpSpPr/>
            <p:nvPr/>
          </p:nvGrpSpPr>
          <p:grpSpPr>
            <a:xfrm>
              <a:off x="320340" y="2399668"/>
              <a:ext cx="3556335" cy="252000"/>
              <a:chOff x="5787427" y="2660457"/>
              <a:chExt cx="3556335" cy="252000"/>
            </a:xfrm>
          </p:grpSpPr>
          <p:sp>
            <p:nvSpPr>
              <p:cNvPr id="145" name="Rectangle 15"/>
              <p:cNvSpPr/>
              <p:nvPr/>
            </p:nvSpPr>
            <p:spPr>
              <a:xfrm>
                <a:off x="6949841" y="2696369"/>
                <a:ext cx="2393921" cy="20005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昌原</a:t>
                </a:r>
                <a:r>
                  <a:rPr lang="en-US" altLang="ko-KR" sz="11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(</a:t>
                </a:r>
                <a:r>
                  <a:rPr lang="zh-CN" altLang="en-US" sz="11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总</a:t>
                </a:r>
                <a:r>
                  <a:rPr lang="zh-CN" altLang="en-US" sz="11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部</a:t>
                </a:r>
                <a:r>
                  <a:rPr lang="en-US" altLang="ko-KR" sz="11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)</a:t>
                </a:r>
                <a:r>
                  <a:rPr lang="en-US" altLang="ko-KR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, </a:t>
                </a: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首尔</a:t>
                </a:r>
                <a:endParaRPr lang="ko-KR" alt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13" name="그룹 77"/>
              <p:cNvGrpSpPr/>
              <p:nvPr/>
            </p:nvGrpSpPr>
            <p:grpSpPr>
              <a:xfrm>
                <a:off x="5787427" y="2660457"/>
                <a:ext cx="1044000" cy="252000"/>
                <a:chOff x="828876" y="3461869"/>
                <a:chExt cx="900000" cy="252000"/>
              </a:xfrm>
            </p:grpSpPr>
            <p:sp>
              <p:nvSpPr>
                <p:cNvPr id="147" name="양쪽 모서리가 둥근 사각형 146"/>
                <p:cNvSpPr/>
                <p:nvPr/>
              </p:nvSpPr>
              <p:spPr>
                <a:xfrm rot="5400000" flipH="1">
                  <a:off x="1152876" y="3137869"/>
                  <a:ext cx="252000" cy="9000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0000">
                    <a:alpha val="73000"/>
                  </a:srgbClr>
                </a:solidFill>
                <a:ln>
                  <a:noFill/>
                </a:ln>
                <a:effectLst>
                  <a:innerShdw blurRad="38100" dist="25400" dir="15900000">
                    <a:prstClr val="black">
                      <a:alpha val="88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ko-KR" altLang="en-US" dirty="0">
                    <a:latin typeface="Yoon 윤고딕 530_TT" panose="02090603020101020101" pitchFamily="18" charset="-127"/>
                    <a:ea typeface="Yoon 윤고딕 530_TT" panose="02090603020101020101" pitchFamily="18" charset="-127"/>
                  </a:endParaRPr>
                </a:p>
              </p:txBody>
            </p:sp>
            <p:sp>
              <p:nvSpPr>
                <p:cNvPr id="148" name="Rectangle 15"/>
                <p:cNvSpPr/>
                <p:nvPr/>
              </p:nvSpPr>
              <p:spPr>
                <a:xfrm>
                  <a:off x="900964" y="3491442"/>
                  <a:ext cx="648000" cy="200055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1270"/>
                  </a:sp3d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dist"/>
                  <a:r>
                    <a:rPr lang="zh-CN" altLang="en-US" sz="1300" dirty="0" smtClean="0">
                      <a:solidFill>
                        <a:schemeClr val="bg1"/>
                      </a:solidFill>
                      <a:effectLst>
                        <a:innerShdw blurRad="292100" dist="609600" dir="11100000">
                          <a:prstClr val="black">
                            <a:alpha val="0"/>
                          </a:prstClr>
                        </a:inn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营业场所</a:t>
                  </a:r>
                  <a:endParaRPr lang="ko-KR" altLang="en-US" sz="1300" dirty="0" smtClean="0">
                    <a:solidFill>
                      <a:schemeClr val="bg1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Yoon 윤고딕 530_TT" panose="02090603020101020101" pitchFamily="18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4" name="그룹 65"/>
            <p:cNvGrpSpPr/>
            <p:nvPr/>
          </p:nvGrpSpPr>
          <p:grpSpPr>
            <a:xfrm>
              <a:off x="320340" y="2685075"/>
              <a:ext cx="2530414" cy="252000"/>
              <a:chOff x="5787427" y="2938482"/>
              <a:chExt cx="2530414" cy="252000"/>
            </a:xfrm>
          </p:grpSpPr>
          <p:sp>
            <p:nvSpPr>
              <p:cNvPr id="141" name="Rectangle 15"/>
              <p:cNvSpPr/>
              <p:nvPr/>
            </p:nvSpPr>
            <p:spPr>
              <a:xfrm>
                <a:off x="6949841" y="2974394"/>
                <a:ext cx="1368000" cy="200055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1</a:t>
                </a:r>
                <a:r>
                  <a:rPr lang="zh-CN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兆</a:t>
                </a:r>
                <a:r>
                  <a:rPr lang="en-US" altLang="ko-KR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2,293</a:t>
                </a:r>
                <a:r>
                  <a:rPr lang="zh-CN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亿韩元</a:t>
                </a:r>
                <a:endParaRPr lang="ko-KR" alt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292100" dist="609600" dir="11100000">
                      <a:prstClr val="black">
                        <a:alpha val="0"/>
                      </a:prstClr>
                    </a:innerShdw>
                  </a:effectLst>
                  <a:latin typeface="微软雅黑" panose="020B0503020204020204" pitchFamily="34" charset="-122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15" name="그룹 77"/>
              <p:cNvGrpSpPr/>
              <p:nvPr/>
            </p:nvGrpSpPr>
            <p:grpSpPr>
              <a:xfrm>
                <a:off x="5787427" y="2938482"/>
                <a:ext cx="1044000" cy="252000"/>
                <a:chOff x="828876" y="3461869"/>
                <a:chExt cx="900000" cy="252000"/>
              </a:xfrm>
            </p:grpSpPr>
            <p:sp>
              <p:nvSpPr>
                <p:cNvPr id="143" name="양쪽 모서리가 둥근 사각형 142"/>
                <p:cNvSpPr/>
                <p:nvPr/>
              </p:nvSpPr>
              <p:spPr>
                <a:xfrm rot="5400000" flipH="1">
                  <a:off x="1152876" y="3137869"/>
                  <a:ext cx="252000" cy="9000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0000">
                    <a:alpha val="73000"/>
                  </a:srgbClr>
                </a:solidFill>
                <a:ln>
                  <a:noFill/>
                </a:ln>
                <a:effectLst>
                  <a:innerShdw blurRad="38100" dist="25400" dir="15900000">
                    <a:prstClr val="black">
                      <a:alpha val="88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ko-KR" altLang="en-US" dirty="0">
                    <a:latin typeface="Yoon 윤고딕 530_TT" panose="02090603020101020101" pitchFamily="18" charset="-127"/>
                    <a:ea typeface="Yoon 윤고딕 530_TT" panose="02090603020101020101" pitchFamily="18" charset="-127"/>
                  </a:endParaRPr>
                </a:p>
              </p:txBody>
            </p:sp>
            <p:sp>
              <p:nvSpPr>
                <p:cNvPr id="144" name="Rectangle 15"/>
                <p:cNvSpPr/>
                <p:nvPr/>
              </p:nvSpPr>
              <p:spPr>
                <a:xfrm>
                  <a:off x="900964" y="3491442"/>
                  <a:ext cx="648000" cy="200055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1270"/>
                  </a:sp3d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dist"/>
                  <a:r>
                    <a:rPr lang="zh-CN" altLang="en-US" sz="1300" dirty="0" smtClean="0">
                      <a:solidFill>
                        <a:schemeClr val="bg1"/>
                      </a:solidFill>
                      <a:effectLst>
                        <a:innerShdw blurRad="292100" dist="609600" dir="11100000">
                          <a:prstClr val="black">
                            <a:alpha val="0"/>
                          </a:prstClr>
                        </a:inn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销售额</a:t>
                  </a:r>
                  <a:endParaRPr lang="ko-KR" altLang="en-US" sz="1300" dirty="0" smtClean="0">
                    <a:solidFill>
                      <a:schemeClr val="bg1"/>
                    </a:solidFill>
                    <a:effectLst>
                      <a:innerShdw blurRad="292100" dist="609600" dir="11100000">
                        <a:prstClr val="black">
                          <a:alpha val="0"/>
                        </a:prstClr>
                      </a:innerShdw>
                    </a:effectLst>
                    <a:latin typeface="微软雅黑" panose="020B0503020204020204" pitchFamily="34" charset="-122"/>
                    <a:ea typeface="Yoon 윤고딕 530_TT" panose="02090603020101020101" pitchFamily="18" charset="-127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4" name="그룹 43"/>
          <p:cNvGrpSpPr/>
          <p:nvPr/>
        </p:nvGrpSpPr>
        <p:grpSpPr>
          <a:xfrm>
            <a:off x="332154" y="3959515"/>
            <a:ext cx="3640025" cy="1057104"/>
            <a:chOff x="319524" y="4337078"/>
            <a:chExt cx="3640025" cy="1057104"/>
          </a:xfrm>
        </p:grpSpPr>
        <p:grpSp>
          <p:nvGrpSpPr>
            <p:cNvPr id="46" name="그룹 56"/>
            <p:cNvGrpSpPr/>
            <p:nvPr/>
          </p:nvGrpSpPr>
          <p:grpSpPr>
            <a:xfrm>
              <a:off x="319524" y="4337078"/>
              <a:ext cx="3447273" cy="270843"/>
              <a:chOff x="5796136" y="5007239"/>
              <a:chExt cx="3447273" cy="270843"/>
            </a:xfrm>
          </p:grpSpPr>
          <p:sp>
            <p:nvSpPr>
              <p:cNvPr id="48" name="Rectangle 15"/>
              <p:cNvSpPr/>
              <p:nvPr/>
            </p:nvSpPr>
            <p:spPr>
              <a:xfrm>
                <a:off x="5905084" y="5007239"/>
                <a:ext cx="3338325" cy="27084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174625">
                  <a:lnSpc>
                    <a:spcPct val="110000"/>
                  </a:lnSpc>
                  <a:spcBef>
                    <a:spcPts val="500"/>
                  </a:spcBef>
                  <a:defRPr/>
                </a:pPr>
                <a:r>
                  <a:rPr lang="zh-CN" altLang="en-US" sz="1600" b="1" spc="-7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最先进的工业材料专家</a:t>
                </a:r>
                <a:endParaRPr lang="ko-KR" altLang="en-US" sz="16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Yoon 윤고딕 530_TT" panose="02090603020101020101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5796136" y="5048429"/>
                <a:ext cx="45719" cy="180000"/>
              </a:xfrm>
              <a:prstGeom prst="rect">
                <a:avLst/>
              </a:prstGeom>
              <a:solidFill>
                <a:srgbClr val="E6492A"/>
              </a:solidFill>
              <a:ln>
                <a:noFill/>
              </a:ln>
              <a:effectLst>
                <a:innerShdw blurRad="38100" dist="38100" dir="16200000">
                  <a:prstClr val="black">
                    <a:alpha val="41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Yoon 윤고딕 530_TT" panose="02090603020101020101" pitchFamily="18" charset="-127"/>
                  <a:ea typeface="Yoon 윤고딕 530_TT" panose="02090603020101020101" pitchFamily="18" charset="-127"/>
                </a:endParaRPr>
              </a:p>
            </p:txBody>
          </p:sp>
        </p:grpSp>
        <p:sp>
          <p:nvSpPr>
            <p:cNvPr id="47" name="Rectangle 15"/>
            <p:cNvSpPr/>
            <p:nvPr/>
          </p:nvSpPr>
          <p:spPr>
            <a:xfrm>
              <a:off x="395536" y="4655518"/>
              <a:ext cx="3564013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韩国唯一的不锈钢线材、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钢棒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、钢管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一条线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生产企业</a:t>
              </a:r>
              <a:endPara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构建以高级合金钢为中心的多种产品组合</a:t>
              </a:r>
              <a:endPara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拥有以</a:t>
              </a:r>
              <a:r>
                <a:rPr lang="en-US" altLang="zh-CN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R&amp;D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为中心的高附加值合金材料和工程技术  </a:t>
              </a:r>
              <a:endPara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专有技术</a:t>
              </a:r>
              <a:endPara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TextBox 52"/>
          <p:cNvSpPr txBox="1"/>
          <p:nvPr/>
        </p:nvSpPr>
        <p:spPr bwMode="auto">
          <a:xfrm>
            <a:off x="143296" y="220231"/>
            <a:ext cx="763306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brightRoom" dir="t"/>
            </a:scene3d>
            <a:sp3d prstMaterial="powder">
              <a:bevelT w="1270" h="1270"/>
              <a:contourClr>
                <a:srgbClr val="002060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6. </a:t>
            </a:r>
            <a:r>
              <a:rPr kumimoji="0" lang="zh-CN" alt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世</a:t>
            </a:r>
            <a:r>
              <a:rPr kumimoji="0" lang="zh-CN" alt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亚昌原特殊钢</a:t>
            </a:r>
            <a:endParaRPr kumimoji="0" lang="en-US" altLang="ko-KR" sz="3600" b="1" dirty="0" smtClean="0">
              <a:solidFill>
                <a:prstClr val="black">
                  <a:lumMod val="95000"/>
                  <a:lumOff val="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AWb0W8eq0OlQLcwz4tQSg"/>
</p:tagLst>
</file>

<file path=ppt/theme/theme1.xml><?xml version="1.0" encoding="utf-8"?>
<a:theme xmlns:a="http://schemas.openxmlformats.org/drawingml/2006/main" name="2_기본 디자인">
  <a:themeElements>
    <a:clrScheme name="2_기본 디자인 9">
      <a:dk1>
        <a:srgbClr val="333333"/>
      </a:dk1>
      <a:lt1>
        <a:srgbClr val="FFFFFF"/>
      </a:lt1>
      <a:dk2>
        <a:srgbClr val="333333"/>
      </a:dk2>
      <a:lt2>
        <a:srgbClr val="BFDFFF"/>
      </a:lt2>
      <a:accent1>
        <a:srgbClr val="3366CC"/>
      </a:accent1>
      <a:accent2>
        <a:srgbClr val="5B92FF"/>
      </a:accent2>
      <a:accent3>
        <a:srgbClr val="FFFFFF"/>
      </a:accent3>
      <a:accent4>
        <a:srgbClr val="2A2A2A"/>
      </a:accent4>
      <a:accent5>
        <a:srgbClr val="ADB8E2"/>
      </a:accent5>
      <a:accent6>
        <a:srgbClr val="5284E7"/>
      </a:accent6>
      <a:hlink>
        <a:srgbClr val="969696"/>
      </a:hlink>
      <a:folHlink>
        <a:srgbClr val="C0C0C0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1" lang="ko-KR" alt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Gulim" panose="020B0600000101010101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1" lang="ko-KR" alt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Gulim" panose="020B0600000101010101" charset="-127"/>
          </a:defRPr>
        </a:defPPr>
      </a:lstStyle>
    </a:lnDef>
  </a:objectDefaults>
  <a:extraClrSchemeLst>
    <a:extraClrScheme>
      <a:clrScheme name="2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8">
        <a:dk1>
          <a:srgbClr val="333333"/>
        </a:dk1>
        <a:lt1>
          <a:srgbClr val="FFFFFF"/>
        </a:lt1>
        <a:dk2>
          <a:srgbClr val="333333"/>
        </a:dk2>
        <a:lt2>
          <a:srgbClr val="BFDFFF"/>
        </a:lt2>
        <a:accent1>
          <a:srgbClr val="3366CC"/>
        </a:accent1>
        <a:accent2>
          <a:srgbClr val="0099FF"/>
        </a:accent2>
        <a:accent3>
          <a:srgbClr val="FFFFFF"/>
        </a:accent3>
        <a:accent4>
          <a:srgbClr val="2A2A2A"/>
        </a:accent4>
        <a:accent5>
          <a:srgbClr val="ADB8E2"/>
        </a:accent5>
        <a:accent6>
          <a:srgbClr val="008AE7"/>
        </a:accent6>
        <a:hlink>
          <a:srgbClr val="969696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기본 디자인 9">
        <a:dk1>
          <a:srgbClr val="333333"/>
        </a:dk1>
        <a:lt1>
          <a:srgbClr val="FFFFFF"/>
        </a:lt1>
        <a:dk2>
          <a:srgbClr val="333333"/>
        </a:dk2>
        <a:lt2>
          <a:srgbClr val="BFDFFF"/>
        </a:lt2>
        <a:accent1>
          <a:srgbClr val="3366CC"/>
        </a:accent1>
        <a:accent2>
          <a:srgbClr val="5B92FF"/>
        </a:accent2>
        <a:accent3>
          <a:srgbClr val="FFFFFF"/>
        </a:accent3>
        <a:accent4>
          <a:srgbClr val="2A2A2A"/>
        </a:accent4>
        <a:accent5>
          <a:srgbClr val="ADB8E2"/>
        </a:accent5>
        <a:accent6>
          <a:srgbClr val="5284E7"/>
        </a:accent6>
        <a:hlink>
          <a:srgbClr val="969696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AH NDR (draft) 20061113_Finalv5 [formatted]">
  <a:themeElements>
    <a:clrScheme name="SeAH NDR (draft) 20061113_Finalv5 [formatted] 9">
      <a:dk1>
        <a:srgbClr val="333333"/>
      </a:dk1>
      <a:lt1>
        <a:srgbClr val="FFFFFF"/>
      </a:lt1>
      <a:dk2>
        <a:srgbClr val="333333"/>
      </a:dk2>
      <a:lt2>
        <a:srgbClr val="BFDFFF"/>
      </a:lt2>
      <a:accent1>
        <a:srgbClr val="3366CC"/>
      </a:accent1>
      <a:accent2>
        <a:srgbClr val="5B92FF"/>
      </a:accent2>
      <a:accent3>
        <a:srgbClr val="FFFFFF"/>
      </a:accent3>
      <a:accent4>
        <a:srgbClr val="2A2A2A"/>
      </a:accent4>
      <a:accent5>
        <a:srgbClr val="ADB8E2"/>
      </a:accent5>
      <a:accent6>
        <a:srgbClr val="5284E7"/>
      </a:accent6>
      <a:hlink>
        <a:srgbClr val="969696"/>
      </a:hlink>
      <a:folHlink>
        <a:srgbClr val="C0C0C0"/>
      </a:folHlink>
    </a:clrScheme>
    <a:fontScheme name="SeAH NDR (draft) 20061113_Finalv5 [formatted]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AH NDR (draft) 20061113_Finalv5 [formatted]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AH NDR (draft) 20061113_Finalv5 [formatted]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H NDR (draft) 20061113_Finalv5 [formatted]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H NDR (draft) 20061113_Finalv5 [formatted]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H NDR (draft) 20061113_Finalv5 [formatted]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H NDR (draft) 20061113_Finalv5 [formatted]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H NDR (draft) 20061113_Finalv5 [formatted]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H NDR (draft) 20061113_Finalv5 [formatted] 8">
        <a:dk1>
          <a:srgbClr val="333333"/>
        </a:dk1>
        <a:lt1>
          <a:srgbClr val="FFFFFF"/>
        </a:lt1>
        <a:dk2>
          <a:srgbClr val="333333"/>
        </a:dk2>
        <a:lt2>
          <a:srgbClr val="BFDFFF"/>
        </a:lt2>
        <a:accent1>
          <a:srgbClr val="3366CC"/>
        </a:accent1>
        <a:accent2>
          <a:srgbClr val="0099FF"/>
        </a:accent2>
        <a:accent3>
          <a:srgbClr val="FFFFFF"/>
        </a:accent3>
        <a:accent4>
          <a:srgbClr val="2A2A2A"/>
        </a:accent4>
        <a:accent5>
          <a:srgbClr val="ADB8E2"/>
        </a:accent5>
        <a:accent6>
          <a:srgbClr val="008AE7"/>
        </a:accent6>
        <a:hlink>
          <a:srgbClr val="969696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H NDR (draft) 20061113_Finalv5 [formatted] 9">
        <a:dk1>
          <a:srgbClr val="333333"/>
        </a:dk1>
        <a:lt1>
          <a:srgbClr val="FFFFFF"/>
        </a:lt1>
        <a:dk2>
          <a:srgbClr val="333333"/>
        </a:dk2>
        <a:lt2>
          <a:srgbClr val="BFDFFF"/>
        </a:lt2>
        <a:accent1>
          <a:srgbClr val="3366CC"/>
        </a:accent1>
        <a:accent2>
          <a:srgbClr val="5B92FF"/>
        </a:accent2>
        <a:accent3>
          <a:srgbClr val="FFFFFF"/>
        </a:accent3>
        <a:accent4>
          <a:srgbClr val="2A2A2A"/>
        </a:accent4>
        <a:accent5>
          <a:srgbClr val="ADB8E2"/>
        </a:accent5>
        <a:accent6>
          <a:srgbClr val="5284E7"/>
        </a:accent6>
        <a:hlink>
          <a:srgbClr val="969696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0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9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2895</Words>
  <Application>Microsoft Office PowerPoint</Application>
  <PresentationFormat>화면 슬라이드 쇼(4:3)</PresentationFormat>
  <Paragraphs>400</Paragraphs>
  <Slides>17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17</vt:i4>
      </vt:variant>
    </vt:vector>
  </HeadingPairs>
  <TitlesOfParts>
    <vt:vector size="39" baseType="lpstr">
      <vt:lpstr>Arial Unicode MS</vt:lpstr>
      <vt:lpstr>微软雅黑</vt:lpstr>
      <vt:lpstr>宋体</vt:lpstr>
      <vt:lpstr>Yoon 윤고딕 520_TT</vt:lpstr>
      <vt:lpstr>Yoon 윤고딕 530_TT</vt:lpstr>
      <vt:lpstr>Yoon 윤고딕 540_TT</vt:lpstr>
      <vt:lpstr>Yoon 윤고딕 550_TT</vt:lpstr>
      <vt:lpstr>Gulim</vt:lpstr>
      <vt:lpstr>Gulim</vt:lpstr>
      <vt:lpstr>맑은 고딕</vt:lpstr>
      <vt:lpstr>맑은 고딕</vt:lpstr>
      <vt:lpstr>Arial</vt:lpstr>
      <vt:lpstr>Times New Roman</vt:lpstr>
      <vt:lpstr>Verdana</vt:lpstr>
      <vt:lpstr>Wingdings</vt:lpstr>
      <vt:lpstr>Wingdings 2</vt:lpstr>
      <vt:lpstr>2_기본 디자인</vt:lpstr>
      <vt:lpstr>SeAH NDR (draft) 20061113_Finalv5 [formatted]</vt:lpstr>
      <vt:lpstr>기본 디자인</vt:lpstr>
      <vt:lpstr>20_Office 테마</vt:lpstr>
      <vt:lpstr>Office 테마</vt:lpstr>
      <vt:lpstr>19_Office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기아특수강(주)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BESTEEL</dc:creator>
  <cp:lastModifiedBy>sassuser</cp:lastModifiedBy>
  <cp:revision>15898</cp:revision>
  <cp:lastPrinted>2019-08-11T23:51:00Z</cp:lastPrinted>
  <dcterms:created xsi:type="dcterms:W3CDTF">2002-05-07T08:52:00Z</dcterms:created>
  <dcterms:modified xsi:type="dcterms:W3CDTF">2022-08-16T09:52:28Z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